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70" r:id="rId2"/>
    <p:sldId id="295" r:id="rId3"/>
    <p:sldId id="271" r:id="rId4"/>
    <p:sldId id="272" r:id="rId5"/>
    <p:sldId id="273" r:id="rId6"/>
    <p:sldId id="279" r:id="rId7"/>
    <p:sldId id="276" r:id="rId8"/>
    <p:sldId id="278" r:id="rId9"/>
    <p:sldId id="303" r:id="rId10"/>
    <p:sldId id="289" r:id="rId11"/>
    <p:sldId id="301" r:id="rId12"/>
    <p:sldId id="290" r:id="rId13"/>
    <p:sldId id="291" r:id="rId14"/>
    <p:sldId id="267" r:id="rId15"/>
    <p:sldId id="258" r:id="rId16"/>
    <p:sldId id="283" r:id="rId17"/>
    <p:sldId id="256" r:id="rId18"/>
    <p:sldId id="257" r:id="rId19"/>
    <p:sldId id="306" r:id="rId20"/>
    <p:sldId id="307" r:id="rId21"/>
    <p:sldId id="281" r:id="rId22"/>
    <p:sldId id="284" r:id="rId23"/>
    <p:sldId id="286" r:id="rId24"/>
    <p:sldId id="287" r:id="rId25"/>
    <p:sldId id="288" r:id="rId26"/>
    <p:sldId id="305" r:id="rId27"/>
    <p:sldId id="292" r:id="rId28"/>
    <p:sldId id="294" r:id="rId29"/>
    <p:sldId id="293" r:id="rId30"/>
    <p:sldId id="296" r:id="rId31"/>
    <p:sldId id="297" r:id="rId32"/>
    <p:sldId id="298" r:id="rId33"/>
    <p:sldId id="260" r:id="rId34"/>
    <p:sldId id="263" r:id="rId35"/>
    <p:sldId id="264" r:id="rId36"/>
    <p:sldId id="265" r:id="rId37"/>
    <p:sldId id="300" r:id="rId38"/>
    <p:sldId id="266" r:id="rId39"/>
    <p:sldId id="285" r:id="rId40"/>
    <p:sldId id="299" r:id="rId41"/>
    <p:sldId id="308" r:id="rId42"/>
    <p:sldId id="268" r:id="rId43"/>
    <p:sldId id="261" r:id="rId44"/>
    <p:sldId id="269" r:id="rId45"/>
    <p:sldId id="262"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222"/>
    <a:srgbClr val="2B2B2B"/>
    <a:srgbClr val="FFA937"/>
    <a:srgbClr val="00D656"/>
    <a:srgbClr val="A80E2A"/>
    <a:srgbClr val="14F54A"/>
    <a:srgbClr val="B048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9" autoAdjust="0"/>
    <p:restoredTop sz="88185" autoAdjust="0"/>
  </p:normalViewPr>
  <p:slideViewPr>
    <p:cSldViewPr snapToGrid="0" snapToObjects="1" showGuides="1">
      <p:cViewPr varScale="1">
        <p:scale>
          <a:sx n="87" d="100"/>
          <a:sy n="87" d="100"/>
        </p:scale>
        <p:origin x="-76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FC8EE6-2A22-8440-B39D-CD741E1A065A}" type="datetimeFigureOut">
              <a:rPr lang="en-US" smtClean="0"/>
              <a:pPr/>
              <a:t>3/28/13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4BDBC9-7DCF-D44E-AD4F-EC35ADCF8242}" type="slidenum">
              <a:rPr lang="en-US" smtClean="0"/>
              <a:pPr/>
              <a:t>‹#›</a:t>
            </a:fld>
            <a:endParaRPr lang="en-US"/>
          </a:p>
        </p:txBody>
      </p:sp>
    </p:spTree>
    <p:extLst>
      <p:ext uri="{BB962C8B-B14F-4D97-AF65-F5344CB8AC3E}">
        <p14:creationId xmlns:p14="http://schemas.microsoft.com/office/powerpoint/2010/main" val="396225585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en.wikipedia.org/wiki/Photosensitizer" TargetMode="External"/><Relationship Id="rId4" Type="http://schemas.openxmlformats.org/officeDocument/2006/relationships/hyperlink" Target="http://en.wikipedia.org/wiki/Excitation" TargetMode="External"/><Relationship Id="rId5" Type="http://schemas.openxmlformats.org/officeDocument/2006/relationships/hyperlink" Target="http://en.wikipedia.org/wiki/Singlet" TargetMode="External"/><Relationship Id="rId6" Type="http://schemas.openxmlformats.org/officeDocument/2006/relationships/hyperlink" Target="http://en.wikipedia.org/wiki/Intersystem_crossing" TargetMode="External"/><Relationship Id="rId7" Type="http://schemas.openxmlformats.org/officeDocument/2006/relationships/hyperlink" Target="http://en.wikipedia.org/wiki/Spin_triplet" TargetMode="External"/><Relationship Id="rId8" Type="http://schemas.openxmlformats.org/officeDocument/2006/relationships/hyperlink" Target="http://en.wikipedia.org/wiki/Singlet_oxygen" TargetMode="External"/><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en.wikipedia.org/wiki/P-type_semiconductor" TargetMode="External"/><Relationship Id="rId4" Type="http://schemas.openxmlformats.org/officeDocument/2006/relationships/hyperlink" Target="http://en.wikipedia.org/wiki/N-type_semiconductor" TargetMode="External"/><Relationship Id="rId5" Type="http://schemas.openxmlformats.org/officeDocument/2006/relationships/hyperlink" Target="http://en.wikipedia.org/wiki/Metal_oxide_semiconductor_field_effect_transistor" TargetMode="External"/><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prstTxWarp prst="textNoShape">
              <a:avLst/>
            </a:prstTxWarp>
          </a:bodyPr>
          <a:lstStyle/>
          <a:p>
            <a:pPr algn="r" eaLnBrk="0" hangingPunct="0"/>
            <a:fld id="{42422BBB-E2AC-8943-B45F-2DCE39F21A4D}" type="slidenum">
              <a:rPr lang="en-US" sz="1200"/>
              <a:pPr algn="r" eaLnBrk="0" hangingPunct="0"/>
              <a:t>1</a:t>
            </a:fld>
            <a:endParaRPr lang="en-US" sz="1200"/>
          </a:p>
        </p:txBody>
      </p:sp>
      <p:sp>
        <p:nvSpPr>
          <p:cNvPr id="15362" name="Rectangle 2"/>
          <p:cNvSpPr>
            <a:spLocks noGrp="1" noRot="1" noChangeAspect="1" noChangeArrowheads="1" noTextEdit="1"/>
          </p:cNvSpPr>
          <p:nvPr>
            <p:ph type="sldImg"/>
          </p:nvPr>
        </p:nvSpPr>
        <p:spPr>
          <a:solidFill>
            <a:srgbClr val="FFFFFF"/>
          </a:solidFill>
          <a:ln/>
        </p:spPr>
      </p:sp>
      <p:sp>
        <p:nvSpPr>
          <p:cNvPr id="15363" name="Rectangle 3"/>
          <p:cNvSpPr>
            <a:spLocks noGrp="1" noChangeArrowheads="1"/>
          </p:cNvSpPr>
          <p:nvPr>
            <p:ph type="body" idx="1"/>
          </p:nvPr>
        </p:nvSpPr>
        <p:spPr>
          <a:noFill/>
          <a:ln>
            <a:solidFill>
              <a:srgbClr val="000000"/>
            </a:solidFill>
          </a:ln>
        </p:spPr>
        <p:txBody>
          <a:bodyPr/>
          <a:lstStyle/>
          <a:p>
            <a:pPr defTabSz="914400" eaLnBrk="1" hangingPunct="1"/>
            <a:r>
              <a:rPr lang="en-US" dirty="0" smtClean="0">
                <a:latin typeface="Calibri" pitchFamily="1" charset="0"/>
                <a:ea typeface="ＭＳ Ｐゴシック" pitchFamily="1" charset="-128"/>
                <a:cs typeface="ＭＳ Ｐゴシック" pitchFamily="1" charset="-128"/>
              </a:rPr>
              <a:t>For</a:t>
            </a:r>
            <a:r>
              <a:rPr lang="en-US" baseline="0" dirty="0" smtClean="0">
                <a:latin typeface="Calibri" pitchFamily="1" charset="0"/>
                <a:ea typeface="ＭＳ Ｐゴシック" pitchFamily="1" charset="-128"/>
                <a:cs typeface="ＭＳ Ｐゴシック" pitchFamily="1" charset="-128"/>
              </a:rPr>
              <a:t> this class, I am going to talk to you live imaging and in particular 3-D </a:t>
            </a:r>
            <a:r>
              <a:rPr lang="en-US" baseline="0" dirty="0" err="1" smtClean="0">
                <a:latin typeface="Calibri" pitchFamily="1" charset="0"/>
                <a:ea typeface="ＭＳ Ｐゴシック" pitchFamily="1" charset="-128"/>
                <a:cs typeface="ＭＳ Ｐゴシック" pitchFamily="1" charset="-128"/>
              </a:rPr>
              <a:t>fluororescence</a:t>
            </a:r>
            <a:r>
              <a:rPr lang="en-US" baseline="0" dirty="0" smtClean="0">
                <a:latin typeface="Calibri" pitchFamily="1" charset="0"/>
                <a:ea typeface="ＭＳ Ｐゴシック" pitchFamily="1" charset="-128"/>
                <a:cs typeface="ＭＳ Ｐゴシック" pitchFamily="1" charset="-128"/>
              </a:rPr>
              <a:t> imaging.  I know you had information about TIRF and DIC imaging and in later sections you will be talking about FRET, PALM/STORM.  So I won’t touch upon those subjects. So instead I will be focusing on general challenges one finds when doing live imaging.  I also will be using some data from my lab in trying to determine the kinetics of synapsis assembly during meiosis as a way to illustrate some of the important considerations one has to take when imaging a live biological process.</a:t>
            </a:r>
          </a:p>
          <a:p>
            <a:pPr defTabSz="914400" eaLnBrk="1" hangingPunct="1"/>
            <a:r>
              <a:rPr lang="en-US" baseline="0" dirty="0" smtClean="0">
                <a:latin typeface="Calibri" pitchFamily="1" charset="0"/>
                <a:ea typeface="ＭＳ Ｐゴシック" pitchFamily="1" charset="-128"/>
                <a:cs typeface="ＭＳ Ｐゴシック" pitchFamily="1" charset="-128"/>
              </a:rPr>
              <a:t>----- Meeting Notes (3/28/13 11:42) -----</a:t>
            </a:r>
          </a:p>
          <a:p>
            <a:pPr defTabSz="914400" eaLnBrk="1" hangingPunct="1"/>
            <a:r>
              <a:rPr lang="en-US" baseline="0" dirty="0" smtClean="0">
                <a:latin typeface="Calibri" pitchFamily="1" charset="0"/>
                <a:ea typeface="ＭＳ Ｐゴシック" pitchFamily="1" charset="-128"/>
                <a:cs typeface="ＭＳ Ｐゴシック" pitchFamily="1" charset="-128"/>
              </a:rPr>
              <a:t>Really this lecture should really be about distinguishing the living from the zombies, essentially the living dead.</a:t>
            </a:r>
          </a:p>
          <a:p>
            <a:pPr defTabSz="914400" eaLnBrk="1" hangingPunct="1"/>
            <a:endParaRPr lang="en-US" dirty="0">
              <a:latin typeface="Calibri" pitchFamily="1" charset="0"/>
              <a:ea typeface="ＭＳ Ｐゴシック" pitchFamily="1" charset="-128"/>
              <a:cs typeface="ＭＳ Ｐゴシック" pitchFamily="1"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Reduce dose I don’t see the effect.</a:t>
            </a:r>
            <a:endParaRPr lang="en-US" dirty="0"/>
          </a:p>
        </p:txBody>
      </p:sp>
      <p:sp>
        <p:nvSpPr>
          <p:cNvPr id="4" name="Slide Number Placeholder 3"/>
          <p:cNvSpPr>
            <a:spLocks noGrp="1"/>
          </p:cNvSpPr>
          <p:nvPr>
            <p:ph type="sldNum" sz="quarter" idx="10"/>
          </p:nvPr>
        </p:nvSpPr>
        <p:spPr/>
        <p:txBody>
          <a:bodyPr/>
          <a:lstStyle/>
          <a:p>
            <a:fld id="{064BDBC9-7DCF-D44E-AD4F-EC35ADCF8242}" type="slidenum">
              <a:rPr lang="en-US" smtClean="0"/>
              <a:pPr/>
              <a:t>14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Instead</a:t>
            </a:r>
            <a:r>
              <a:rPr lang="en-US" baseline="0" dirty="0" smtClean="0"/>
              <a:t> of emitting fluorescence, </a:t>
            </a:r>
            <a:r>
              <a:rPr lang="en-US" baseline="0" dirty="0" err="1" smtClean="0"/>
              <a:t>te</a:t>
            </a:r>
            <a:r>
              <a:rPr lang="en-US" baseline="0" dirty="0" smtClean="0"/>
              <a:t> energy is transferred to an triplet state which can convert O2 in the highly reactive singlet O2 state </a:t>
            </a:r>
            <a:endParaRPr lang="en-US" dirty="0"/>
          </a:p>
        </p:txBody>
      </p:sp>
      <p:sp>
        <p:nvSpPr>
          <p:cNvPr id="4" name="Slide Number Placeholder 3"/>
          <p:cNvSpPr>
            <a:spLocks noGrp="1"/>
          </p:cNvSpPr>
          <p:nvPr>
            <p:ph type="sldNum" sz="quarter" idx="10"/>
          </p:nvPr>
        </p:nvSpPr>
        <p:spPr/>
        <p:txBody>
          <a:bodyPr/>
          <a:lstStyle/>
          <a:p>
            <a:fld id="{DFA7DDC7-6541-D942-8757-69E994DAB449}" type="slidenum">
              <a:rPr lang="en-US" smtClean="0"/>
              <a:pPr/>
              <a:t>15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Reactive oxygen species (ROS) is a phrase used to describe a variety of molecules and free radicals (chemical species with one unpaired electron) derived from molecular oxygen. Molecular oxygen in the ground state is a bi-radical, containing two unpaired electrons in the outer shell (also known as a triplet state). Since the two single electrons have the same spin, oxygen can only react with one electron at a time and therefore it is not very reactive with the two electrons in a chemical bond. On the other hand, if one of the two unpaired electrons is excited and changes its spin, the resulting species (known as singlet oxygen) becomes a powerful oxidant as the two electrons with opposing spins can quickly react with other pairs of electrons, especially double bonds. </a:t>
            </a:r>
          </a:p>
          <a:p>
            <a:endParaRPr lang="en-US" dirty="0" smtClean="0"/>
          </a:p>
          <a:p>
            <a:r>
              <a:rPr lang="en-US" dirty="0" smtClean="0"/>
              <a:t>The basis of PDT is the interaction of light with photosensitive agents to produce an energy transfer and a local chemical effect. This is broadly similar to what is seen in photosynthesis, although in this case, many </a:t>
            </a:r>
            <a:r>
              <a:rPr lang="en-US" dirty="0" err="1" smtClean="0"/>
              <a:t>photosensitizers</a:t>
            </a:r>
            <a:r>
              <a:rPr lang="en-US" dirty="0" smtClean="0"/>
              <a:t> work together to harvest light energy to produce chemical reactions. Of the many </a:t>
            </a:r>
            <a:r>
              <a:rPr lang="en-US" dirty="0" smtClean="0">
                <a:hlinkClick r:id="rId3" tooltip="Photosensitizer"/>
              </a:rPr>
              <a:t>photosensitizers</a:t>
            </a:r>
            <a:r>
              <a:rPr lang="en-US" dirty="0" smtClean="0"/>
              <a:t> that have been used in PDT, each has its own unique </a:t>
            </a:r>
            <a:r>
              <a:rPr lang="en-US" dirty="0" smtClean="0">
                <a:hlinkClick r:id="rId4" tooltip="Excitation"/>
              </a:rPr>
              <a:t>excitation</a:t>
            </a:r>
            <a:r>
              <a:rPr lang="en-US" dirty="0" smtClean="0"/>
              <a:t> properties. Usually, the </a:t>
            </a:r>
            <a:r>
              <a:rPr lang="en-US" dirty="0" err="1" smtClean="0"/>
              <a:t>photosensitizer</a:t>
            </a:r>
            <a:r>
              <a:rPr lang="en-US" dirty="0" smtClean="0"/>
              <a:t> is excited from a ground </a:t>
            </a:r>
            <a:r>
              <a:rPr lang="en-US" dirty="0" smtClean="0">
                <a:hlinkClick r:id="rId5" tooltip="Singlet"/>
              </a:rPr>
              <a:t>singlet</a:t>
            </a:r>
            <a:r>
              <a:rPr lang="en-US" dirty="0" smtClean="0"/>
              <a:t> state to an excited singlet state. It then undergoes </a:t>
            </a:r>
            <a:r>
              <a:rPr lang="en-US" dirty="0" smtClean="0">
                <a:hlinkClick r:id="rId6" tooltip="Intersystem crossing"/>
              </a:rPr>
              <a:t>intersystem crossing</a:t>
            </a:r>
            <a:r>
              <a:rPr lang="en-US" dirty="0" smtClean="0"/>
              <a:t> to a longer-lived excited </a:t>
            </a:r>
            <a:r>
              <a:rPr lang="en-US" dirty="0" smtClean="0">
                <a:hlinkClick r:id="rId7" tooltip="Spin triplet"/>
              </a:rPr>
              <a:t>triplet</a:t>
            </a:r>
            <a:r>
              <a:rPr lang="en-US" dirty="0" smtClean="0"/>
              <a:t> state.</a:t>
            </a:r>
          </a:p>
          <a:p>
            <a:r>
              <a:rPr lang="en-US" dirty="0" smtClean="0"/>
              <a:t>One of the few chemical species present in tissue with a ground triplet state is molecular oxygen. When the </a:t>
            </a:r>
            <a:r>
              <a:rPr lang="en-US" dirty="0" err="1" smtClean="0"/>
              <a:t>photosensitizer</a:t>
            </a:r>
            <a:r>
              <a:rPr lang="en-US" dirty="0" smtClean="0"/>
              <a:t> and an oxygen molecule are in proximity, an energy transfer can take place that allows the </a:t>
            </a:r>
            <a:r>
              <a:rPr lang="en-US" dirty="0" err="1" smtClean="0"/>
              <a:t>photosensitizer</a:t>
            </a:r>
            <a:r>
              <a:rPr lang="en-US" dirty="0" smtClean="0"/>
              <a:t> to relax to its ground singlet state, and create an excited singlet state oxygen molecule. </a:t>
            </a:r>
            <a:r>
              <a:rPr lang="en-US" dirty="0" smtClean="0">
                <a:hlinkClick r:id="rId8" tooltip="Singlet oxygen"/>
              </a:rPr>
              <a:t>Singlet oxygen</a:t>
            </a:r>
            <a:r>
              <a:rPr lang="en-US" dirty="0" smtClean="0"/>
              <a:t> is a very aggressive chemical species and will very rapidly react with any nearby </a:t>
            </a:r>
            <a:r>
              <a:rPr lang="en-US" dirty="0" err="1" smtClean="0"/>
              <a:t>biomolecules</a:t>
            </a:r>
            <a:r>
              <a:rPr lang="en-US" dirty="0" smtClean="0"/>
              <a:t>.</a:t>
            </a:r>
          </a:p>
          <a:p>
            <a:endParaRPr lang="en-US" dirty="0"/>
          </a:p>
        </p:txBody>
      </p:sp>
      <p:sp>
        <p:nvSpPr>
          <p:cNvPr id="4" name="Slide Number Placeholder 3"/>
          <p:cNvSpPr>
            <a:spLocks noGrp="1"/>
          </p:cNvSpPr>
          <p:nvPr>
            <p:ph type="sldNum" sz="quarter" idx="10"/>
          </p:nvPr>
        </p:nvSpPr>
        <p:spPr/>
        <p:txBody>
          <a:bodyPr/>
          <a:lstStyle/>
          <a:p>
            <a:fld id="{064BDBC9-7DCF-D44E-AD4F-EC35ADCF8242}"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1" dirty="0" err="1" smtClean="0"/>
              <a:t>Aequorea</a:t>
            </a:r>
            <a:r>
              <a:rPr lang="en-US" i="1" dirty="0" smtClean="0"/>
              <a:t> </a:t>
            </a:r>
            <a:r>
              <a:rPr lang="en-US" i="1" dirty="0" err="1" smtClean="0"/>
              <a:t>victoria</a:t>
            </a:r>
            <a:r>
              <a:rPr lang="en-US" dirty="0" smtClean="0"/>
              <a:t>,     Discovered in the 1960s but became</a:t>
            </a:r>
            <a:r>
              <a:rPr lang="en-US" baseline="0" dirty="0" smtClean="0"/>
              <a:t> of great interest after it was cloned and shown to function fused to proteins in bacteria and nematodes.  </a:t>
            </a:r>
            <a:endParaRPr lang="en-US" dirty="0"/>
          </a:p>
        </p:txBody>
      </p:sp>
      <p:sp>
        <p:nvSpPr>
          <p:cNvPr id="4" name="Slide Number Placeholder 3"/>
          <p:cNvSpPr>
            <a:spLocks noGrp="1"/>
          </p:cNvSpPr>
          <p:nvPr>
            <p:ph type="sldNum" sz="quarter" idx="10"/>
          </p:nvPr>
        </p:nvSpPr>
        <p:spPr/>
        <p:txBody>
          <a:bodyPr/>
          <a:lstStyle/>
          <a:p>
            <a:fld id="{DFA7DDC7-6541-D942-8757-69E994DAB449}" type="slidenum">
              <a:rPr lang="en-US" smtClean="0"/>
              <a:pPr/>
              <a:t>18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Reducing signal</a:t>
            </a:r>
            <a:r>
              <a:rPr lang="en-US" baseline="0" dirty="0" smtClean="0"/>
              <a:t> -  like to monitor what is going on, high signal to noise is better but it is a luxury.</a:t>
            </a:r>
            <a:endParaRPr lang="en-US" dirty="0"/>
          </a:p>
        </p:txBody>
      </p:sp>
      <p:sp>
        <p:nvSpPr>
          <p:cNvPr id="4" name="Slide Number Placeholder 3"/>
          <p:cNvSpPr>
            <a:spLocks noGrp="1"/>
          </p:cNvSpPr>
          <p:nvPr>
            <p:ph type="sldNum" sz="quarter" idx="10"/>
          </p:nvPr>
        </p:nvSpPr>
        <p:spPr/>
        <p:txBody>
          <a:bodyPr/>
          <a:lstStyle/>
          <a:p>
            <a:fld id="{064BDBC9-7DCF-D44E-AD4F-EC35ADCF8242}" type="slidenum">
              <a:rPr lang="en-US" smtClean="0"/>
              <a:pPr/>
              <a:t>22</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Deepstar</a:t>
            </a:r>
            <a:r>
              <a:rPr lang="en-US" dirty="0" smtClean="0"/>
              <a:t> laser is a quasi CW</a:t>
            </a:r>
            <a:r>
              <a:rPr lang="en-US" baseline="0" dirty="0" smtClean="0"/>
              <a:t> (continuous wave) diode laser.  What is new is the electronics can modulate current with very high contrast so that you can accurately get very short exposure in the microseconds.  The lasers are of equivalent power.</a:t>
            </a:r>
            <a:endParaRPr lang="en-US" dirty="0"/>
          </a:p>
        </p:txBody>
      </p:sp>
      <p:sp>
        <p:nvSpPr>
          <p:cNvPr id="4" name="Slide Number Placeholder 3"/>
          <p:cNvSpPr>
            <a:spLocks noGrp="1"/>
          </p:cNvSpPr>
          <p:nvPr>
            <p:ph type="sldNum" sz="quarter" idx="10"/>
          </p:nvPr>
        </p:nvSpPr>
        <p:spPr/>
        <p:txBody>
          <a:bodyPr/>
          <a:lstStyle/>
          <a:p>
            <a:fld id="{064BDBC9-7DCF-D44E-AD4F-EC35ADCF8242}" type="slidenum">
              <a:rPr lang="en-US" smtClean="0"/>
              <a:pPr/>
              <a:t>24</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EMCCD is a quantitative digital camera technology that is capable of detecting single photon events whilst maintaining high Quantum Efficiency, achievable by way of a unique electron multiplying structure built into the sensor.</a:t>
            </a:r>
          </a:p>
          <a:p>
            <a:endParaRPr lang="en-US" dirty="0" smtClean="0"/>
          </a:p>
          <a:p>
            <a:r>
              <a:rPr lang="en-US" dirty="0" smtClean="0"/>
              <a:t>The words "complementary-symmetry" refer to the fact that the typical digital design style with CMOS uses complementary and symmetrical pairs of </a:t>
            </a:r>
            <a:r>
              <a:rPr lang="en-US" dirty="0" smtClean="0">
                <a:hlinkClick r:id="rId3" tooltip="P-type semiconductor"/>
              </a:rPr>
              <a:t>p-type</a:t>
            </a:r>
            <a:r>
              <a:rPr lang="en-US" dirty="0" smtClean="0"/>
              <a:t> and </a:t>
            </a:r>
            <a:r>
              <a:rPr lang="en-US" dirty="0" smtClean="0">
                <a:hlinkClick r:id="rId4" tooltip="N-type semiconductor"/>
              </a:rPr>
              <a:t>n-type</a:t>
            </a:r>
            <a:r>
              <a:rPr lang="en-US" dirty="0" smtClean="0"/>
              <a:t> </a:t>
            </a:r>
            <a:r>
              <a:rPr lang="en-US" dirty="0" smtClean="0">
                <a:hlinkClick r:id="rId5" tooltip="Metal oxide semiconductor field effect transistor"/>
              </a:rPr>
              <a:t>metal oxide semiconductor field effect transistors</a:t>
            </a:r>
            <a:r>
              <a:rPr lang="en-US" dirty="0" smtClean="0"/>
              <a:t> (</a:t>
            </a:r>
            <a:r>
              <a:rPr lang="en-US" dirty="0" err="1" smtClean="0"/>
              <a:t>MOSFETs</a:t>
            </a:r>
            <a:r>
              <a:rPr lang="en-US" dirty="0" smtClean="0"/>
              <a:t>) for logic functions.</a:t>
            </a:r>
          </a:p>
          <a:p>
            <a:r>
              <a:rPr lang="en-US" dirty="0" err="1" smtClean="0"/>
              <a:t>Lukman</a:t>
            </a:r>
            <a:r>
              <a:rPr lang="en-US" dirty="0" smtClean="0"/>
              <a:t> says that because quantum</a:t>
            </a:r>
            <a:r>
              <a:rPr lang="en-US" baseline="0" dirty="0" smtClean="0"/>
              <a:t> efficiency 50% binomial profile for noise </a:t>
            </a:r>
            <a:r>
              <a:rPr lang="en-US" baseline="0" dirty="0" err="1" smtClean="0"/>
              <a:t>vs</a:t>
            </a:r>
            <a:r>
              <a:rPr lang="en-US" baseline="0" dirty="0" smtClean="0"/>
              <a:t> Poisson</a:t>
            </a:r>
            <a:endParaRPr lang="en-US" dirty="0" smtClean="0"/>
          </a:p>
          <a:p>
            <a:endParaRPr lang="en-US" dirty="0" smtClean="0"/>
          </a:p>
          <a:p>
            <a:r>
              <a:rPr lang="en-US" dirty="0" smtClean="0"/>
              <a:t>Normal inline</a:t>
            </a:r>
            <a:r>
              <a:rPr lang="en-US" baseline="0" dirty="0" smtClean="0"/>
              <a:t> </a:t>
            </a:r>
            <a:r>
              <a:rPr lang="en-US" baseline="0" dirty="0" err="1" smtClean="0"/>
              <a:t>CCDs</a:t>
            </a:r>
            <a:r>
              <a:rPr lang="en-US" baseline="0" dirty="0" smtClean="0"/>
              <a:t> – 6 – 10 electrons/pixel</a:t>
            </a:r>
            <a:endParaRPr lang="en-US" dirty="0"/>
          </a:p>
        </p:txBody>
      </p:sp>
      <p:sp>
        <p:nvSpPr>
          <p:cNvPr id="4" name="Slide Number Placeholder 3"/>
          <p:cNvSpPr>
            <a:spLocks noGrp="1"/>
          </p:cNvSpPr>
          <p:nvPr>
            <p:ph type="sldNum" sz="quarter" idx="10"/>
          </p:nvPr>
        </p:nvSpPr>
        <p:spPr/>
        <p:txBody>
          <a:bodyPr/>
          <a:lstStyle/>
          <a:p>
            <a:fld id="{064BDBC9-7DCF-D44E-AD4F-EC35ADCF8242}" type="slidenum">
              <a:rPr lang="en-US" smtClean="0"/>
              <a:pPr/>
              <a:t>25</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Jason</a:t>
            </a:r>
            <a:r>
              <a:rPr lang="en-US" baseline="0" dirty="0" smtClean="0"/>
              <a:t> </a:t>
            </a:r>
            <a:r>
              <a:rPr lang="en-US" baseline="0" dirty="0" err="1" smtClean="0"/>
              <a:t>Swedlow</a:t>
            </a:r>
            <a:r>
              <a:rPr lang="en-US" baseline="0" dirty="0" smtClean="0"/>
              <a:t> who works with mammalian cell lines not only </a:t>
            </a:r>
            <a:r>
              <a:rPr lang="en-US" baseline="0" dirty="0" err="1" smtClean="0"/>
              <a:t>photobleaching</a:t>
            </a:r>
            <a:r>
              <a:rPr lang="en-US" baseline="0" dirty="0" smtClean="0"/>
              <a:t> reduction and phototoxicity reduction.</a:t>
            </a:r>
            <a:endParaRPr lang="en-US" dirty="0"/>
          </a:p>
        </p:txBody>
      </p:sp>
      <p:sp>
        <p:nvSpPr>
          <p:cNvPr id="4" name="Slide Number Placeholder 3"/>
          <p:cNvSpPr>
            <a:spLocks noGrp="1"/>
          </p:cNvSpPr>
          <p:nvPr>
            <p:ph type="sldNum" sz="quarter" idx="10"/>
          </p:nvPr>
        </p:nvSpPr>
        <p:spPr/>
        <p:txBody>
          <a:bodyPr/>
          <a:lstStyle/>
          <a:p>
            <a:fld id="{064BDBC9-7DCF-D44E-AD4F-EC35ADCF8242}" type="slidenum">
              <a:rPr lang="en-US" smtClean="0"/>
              <a:pPr/>
              <a:t>26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essence, the denoising procedure typically first analyzes the image data for statistical signatures of Poisson and Gaussian noise originating from the limited number of photons (Poisson) and the dark current inherent to electronic imaging detectors (Gaussian). The overall strategy is to find regions of the image, which by virtue of similar statistical behavior, are likely to have the same underlying intensity distribution and then average them to reduce noise. </a:t>
            </a:r>
          </a:p>
          <a:p>
            <a:endParaRPr lang="en-US" dirty="0"/>
          </a:p>
        </p:txBody>
      </p:sp>
      <p:sp>
        <p:nvSpPr>
          <p:cNvPr id="4" name="Slide Number Placeholder 3"/>
          <p:cNvSpPr>
            <a:spLocks noGrp="1"/>
          </p:cNvSpPr>
          <p:nvPr>
            <p:ph type="sldNum" sz="quarter" idx="10"/>
          </p:nvPr>
        </p:nvSpPr>
        <p:spPr/>
        <p:txBody>
          <a:bodyPr/>
          <a:lstStyle/>
          <a:p>
            <a:fld id="{064BDBC9-7DCF-D44E-AD4F-EC35ADCF8242}" type="slidenum">
              <a:rPr lang="en-US" smtClean="0"/>
              <a:pPr/>
              <a:t>27</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a:ln/>
        </p:spPr>
      </p:sp>
      <p:sp>
        <p:nvSpPr>
          <p:cNvPr id="47106" name="Notes Placeholder 2"/>
          <p:cNvSpPr>
            <a:spLocks noGrp="1"/>
          </p:cNvSpPr>
          <p:nvPr>
            <p:ph type="body" idx="1"/>
          </p:nvPr>
        </p:nvSpPr>
        <p:spPr>
          <a:noFill/>
          <a:ln/>
        </p:spPr>
        <p:txBody>
          <a:bodyPr/>
          <a:lstStyle/>
          <a:p>
            <a:r>
              <a:rPr lang="en-US">
                <a:latin typeface="Calibri" pitchFamily="1" charset="0"/>
                <a:ea typeface="ＭＳ Ｐゴシック" pitchFamily="1" charset="-128"/>
                <a:cs typeface="ＭＳ Ｐゴシック" pitchFamily="1" charset="-128"/>
              </a:rPr>
              <a:t>In essence, the denoising procedure typically first analyzes the image data for statistical signatures of Poisson and Gaussian noise originating from the limited number of photons (Poisson) and the dark current inherent to electronic imaging detectors (Gaussian). The overall strategy is to find regions of the image, which by virtue of similar statistical behavior, are likely to have the same underlying intensity distri- bution and then average them to reduce noise. The challenge is to correctly identify appropriate regions to average. </a:t>
            </a:r>
          </a:p>
        </p:txBody>
      </p:sp>
      <p:sp>
        <p:nvSpPr>
          <p:cNvPr id="47107" name="Slide Number Placeholder 3"/>
          <p:cNvSpPr>
            <a:spLocks noGrp="1"/>
          </p:cNvSpPr>
          <p:nvPr>
            <p:ph type="sldNum" sz="quarter" idx="5"/>
          </p:nvPr>
        </p:nvSpPr>
        <p:spPr>
          <a:noFill/>
        </p:spPr>
        <p:txBody>
          <a:bodyPr/>
          <a:lstStyle/>
          <a:p>
            <a:fld id="{811CCB30-CD4E-4F4A-92A6-7A9602E3ED55}" type="slidenum">
              <a:rPr lang="en-US"/>
              <a:pPr/>
              <a:t>28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prstTxWarp prst="textNoShape">
              <a:avLst/>
            </a:prstTxWarp>
          </a:bodyPr>
          <a:lstStyle/>
          <a:p>
            <a:pPr algn="r" eaLnBrk="0" hangingPunct="0"/>
            <a:fld id="{66C51EDC-DC30-944E-A50C-D2362915520C}" type="slidenum">
              <a:rPr lang="en-US" sz="1200"/>
              <a:pPr algn="r" eaLnBrk="0" hangingPunct="0"/>
              <a:t>3</a:t>
            </a:fld>
            <a:endParaRPr lang="en-US" sz="1200"/>
          </a:p>
        </p:txBody>
      </p:sp>
      <p:sp>
        <p:nvSpPr>
          <p:cNvPr id="2150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prstTxWarp prst="textNoShape">
              <a:avLst/>
            </a:prstTxWarp>
          </a:bodyPr>
          <a:lstStyle/>
          <a:p>
            <a:pPr algn="r" eaLnBrk="0" hangingPunct="0"/>
            <a:fld id="{5A917010-68D7-8949-91D0-16505B0E0284}" type="slidenum">
              <a:rPr lang="en-US" sz="1200"/>
              <a:pPr algn="r" eaLnBrk="0" hangingPunct="0"/>
              <a:t>3</a:t>
            </a:fld>
            <a:endParaRPr lang="en-US" sz="1200"/>
          </a:p>
        </p:txBody>
      </p:sp>
      <p:sp>
        <p:nvSpPr>
          <p:cNvPr id="21507" name="Rectangle 2"/>
          <p:cNvSpPr>
            <a:spLocks noGrp="1" noRot="1" noChangeAspect="1" noChangeArrowheads="1"/>
          </p:cNvSpPr>
          <p:nvPr>
            <p:ph type="sldImg"/>
          </p:nvPr>
        </p:nvSpPr>
        <p:spPr>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p:spPr>
        <p:txBody>
          <a:bodyPr/>
          <a:lstStyle/>
          <a:p>
            <a:pPr defTabSz="914400"/>
            <a:r>
              <a:rPr lang="en-US">
                <a:latin typeface="Calibri" pitchFamily="1" charset="0"/>
                <a:ea typeface="ＭＳ Ｐゴシック" pitchFamily="1" charset="-128"/>
                <a:cs typeface="ＭＳ Ｐゴシック" pitchFamily="1" charset="-128"/>
              </a:rPr>
              <a:t>During prophase of meiosis I, homologs become intimately associated through pairing interactions that are further stabilized by synapsis via the assembly of the synaptonemal complex. The synaptonemal complex is a highly organized, proteinaceous structure that forms between homologous chromosomes. Besides maintaining tight association between the homologs, the synaptonemal complex is thought to have an important role in promoting the resolution of recombination intermediates.</a:t>
            </a:r>
          </a:p>
          <a:p>
            <a:pPr defTabSz="914400"/>
            <a:endParaRPr lang="en-US">
              <a:latin typeface="Calibri" pitchFamily="1" charset="0"/>
              <a:ea typeface="ＭＳ Ｐゴシック" pitchFamily="1" charset="-128"/>
              <a:cs typeface="ＭＳ Ｐゴシック" pitchFamily="1" charset="-128"/>
            </a:endParaRPr>
          </a:p>
          <a:p>
            <a:pPr defTabSz="914400"/>
            <a:endParaRPr lang="en-US">
              <a:latin typeface="Calibri" pitchFamily="1" charset="0"/>
              <a:ea typeface="ＭＳ Ｐゴシック" pitchFamily="1" charset="-128"/>
              <a:cs typeface="ＭＳ Ｐゴシック" pitchFamily="1" charset="-128"/>
            </a:endParaRPr>
          </a:p>
          <a:p>
            <a:pPr defTabSz="914400"/>
            <a:r>
              <a:rPr lang="en-US">
                <a:latin typeface="Calibri" pitchFamily="1" charset="0"/>
                <a:ea typeface="ＭＳ Ｐゴシック" pitchFamily="1" charset="-128"/>
                <a:cs typeface="ＭＳ Ｐゴシック" pitchFamily="1" charset="-128"/>
              </a:rPr>
              <a:t>homologous segregation - pairing, recombination and synapsis      </a:t>
            </a:r>
          </a:p>
          <a:p>
            <a:pPr defTabSz="914400"/>
            <a:r>
              <a:rPr lang="en-US">
                <a:latin typeface="Calibri" pitchFamily="1" charset="0"/>
                <a:ea typeface="ＭＳ Ｐゴシック" pitchFamily="1" charset="-128"/>
                <a:cs typeface="ＭＳ Ｐゴシック" pitchFamily="1" charset="-128"/>
              </a:rPr>
              <a:t>Different organisms do things differently.</a:t>
            </a:r>
          </a:p>
          <a:p>
            <a:pPr defTabSz="914400"/>
            <a:r>
              <a:rPr lang="en-US">
                <a:latin typeface="Calibri" pitchFamily="1" charset="0"/>
                <a:ea typeface="ＭＳ Ｐゴシック" pitchFamily="1" charset="-128"/>
                <a:cs typeface="ＭＳ Ｐゴシック" pitchFamily="1" charset="-128"/>
              </a:rPr>
              <a:t>Meiosis diploid and results four haploid progeny, in mammals progeny are the sperm and egg and in the budding yeast they are known as spores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p:spPr>
        <p:txBody>
          <a:bodyPr wrap="none" lIns="82058" tIns="41029" rIns="82058" bIns="41029" anchor="ctr">
            <a:prstTxWarp prst="textNoShape">
              <a:avLst/>
            </a:prstTxWarp>
          </a:bodyP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round/>
            <a:headEnd/>
            <a:tailEnd/>
          </a:ln>
        </p:spPr>
        <p:txBody>
          <a:bodyPr lIns="0" tIns="0" rIns="0" bIns="0">
            <a:prstTxWarp prst="textNoShape">
              <a:avLst/>
            </a:prstTxWarp>
          </a:bodyPr>
          <a:lstStyle/>
          <a:p>
            <a:pPr marL="76930" indent="-76930">
              <a:lnSpc>
                <a:spcPct val="93000"/>
              </a:lnSpc>
              <a:spcBef>
                <a:spcPct val="0"/>
              </a:spcBef>
              <a:buSzPct val="45000"/>
              <a:tabLst>
                <a:tab pos="649628" algn="l"/>
                <a:tab pos="1299256" algn="l"/>
                <a:tab pos="1948884" algn="l"/>
                <a:tab pos="2598511" algn="l"/>
                <a:tab pos="3248139" algn="l"/>
                <a:tab pos="3897767" algn="l"/>
                <a:tab pos="4547395" algn="l"/>
              </a:tabLst>
            </a:pPr>
            <a:r>
              <a:rPr lang="en-GB" dirty="0">
                <a:latin typeface="Arial" pitchFamily="1" charset="0"/>
                <a:ea typeface="msgothic" charset="0"/>
                <a:cs typeface="msgothic" charset="0"/>
              </a:rPr>
              <a:t>At low light levels (I = 5 × 10-4I0), dense-regime imaging can continue for 2 </a:t>
            </a:r>
            <a:r>
              <a:rPr lang="en-GB" dirty="0" err="1">
                <a:latin typeface="Arial" pitchFamily="1" charset="0"/>
                <a:ea typeface="msgothic" charset="0"/>
                <a:cs typeface="msgothic" charset="0"/>
              </a:rPr>
              <a:t>h</a:t>
            </a:r>
            <a:r>
              <a:rPr lang="en-GB" dirty="0">
                <a:latin typeface="Arial" pitchFamily="1" charset="0"/>
                <a:ea typeface="msgothic" charset="0"/>
                <a:cs typeface="msgothic" charset="0"/>
              </a:rPr>
              <a:t>, encompassing a whole cell cycle, without fading or loss of viability. The entire series is shown in the SI Text. At left, individual frames from the 2 </a:t>
            </a:r>
            <a:r>
              <a:rPr lang="en-GB" dirty="0" err="1">
                <a:latin typeface="Arial" pitchFamily="1" charset="0"/>
                <a:ea typeface="msgothic" charset="0"/>
                <a:cs typeface="msgothic" charset="0"/>
              </a:rPr>
              <a:t>h</a:t>
            </a:r>
            <a:r>
              <a:rPr lang="en-GB" dirty="0">
                <a:latin typeface="Arial" pitchFamily="1" charset="0"/>
                <a:ea typeface="msgothic" charset="0"/>
                <a:cs typeface="msgothic" charset="0"/>
              </a:rPr>
              <a:t> imaging sequence, </a:t>
            </a:r>
            <a:r>
              <a:rPr lang="en-GB" dirty="0" err="1">
                <a:latin typeface="Arial" pitchFamily="1" charset="0"/>
                <a:ea typeface="msgothic" charset="0"/>
                <a:cs typeface="msgothic" charset="0"/>
              </a:rPr>
              <a:t>centered</a:t>
            </a:r>
            <a:r>
              <a:rPr lang="en-GB" dirty="0">
                <a:latin typeface="Arial" pitchFamily="1" charset="0"/>
                <a:ea typeface="msgothic" charset="0"/>
                <a:cs typeface="msgothic" charset="0"/>
              </a:rPr>
              <a:t> on the original cell, are shown proceeding in time from bottom to top. YDB271 yeast cells are </a:t>
            </a:r>
            <a:r>
              <a:rPr lang="en-GB" dirty="0" err="1">
                <a:latin typeface="Arial" pitchFamily="1" charset="0"/>
                <a:ea typeface="msgothic" charset="0"/>
                <a:cs typeface="msgothic" charset="0"/>
              </a:rPr>
              <a:t>labeled</a:t>
            </a:r>
            <a:r>
              <a:rPr lang="en-GB" dirty="0">
                <a:latin typeface="Arial" pitchFamily="1" charset="0"/>
                <a:ea typeface="msgothic" charset="0"/>
                <a:cs typeface="msgothic" charset="0"/>
              </a:rPr>
              <a:t> M (original mother cell), D1 (first daughter cell), and D2 (second daughter cell). Right, a kymograph created by averaging the 3D stacks in 30 </a:t>
            </a:r>
            <a:r>
              <a:rPr lang="en-GB" dirty="0" err="1">
                <a:latin typeface="Arial" pitchFamily="1" charset="0"/>
                <a:ea typeface="msgothic" charset="0"/>
                <a:cs typeface="msgothic" charset="0"/>
              </a:rPr>
              <a:t>s</a:t>
            </a:r>
            <a:r>
              <a:rPr lang="en-GB" dirty="0">
                <a:latin typeface="Arial" pitchFamily="1" charset="0"/>
                <a:ea typeface="msgothic" charset="0"/>
                <a:cs typeface="msgothic" charset="0"/>
              </a:rPr>
              <a:t> groups, then projecting the maximum intensity of the time-averaged 3D stacks first along the Z axis, then along the Y axis. Cell divisions are indicated by single arrows; the two-headed arrow delimits an entire cell cycle of the mother cell.</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64BDBC9-7DCF-D44E-AD4F-EC35ADCF8242}" type="slidenum">
              <a:rPr lang="en-US" smtClean="0"/>
              <a:pPr/>
              <a:t>32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Shrinky</a:t>
            </a:r>
            <a:r>
              <a:rPr lang="en-US" dirty="0" smtClean="0"/>
              <a:t> dinks</a:t>
            </a:r>
            <a:endParaRPr lang="en-US" dirty="0"/>
          </a:p>
        </p:txBody>
      </p:sp>
      <p:sp>
        <p:nvSpPr>
          <p:cNvPr id="4" name="Slide Number Placeholder 3"/>
          <p:cNvSpPr>
            <a:spLocks noGrp="1"/>
          </p:cNvSpPr>
          <p:nvPr>
            <p:ph type="sldNum" sz="quarter" idx="10"/>
          </p:nvPr>
        </p:nvSpPr>
        <p:spPr/>
        <p:txBody>
          <a:bodyPr/>
          <a:lstStyle/>
          <a:p>
            <a:fld id="{064BDBC9-7DCF-D44E-AD4F-EC35ADCF8242}" type="slidenum">
              <a:rPr lang="en-US" smtClean="0"/>
              <a:pPr/>
              <a:t>38</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Denoising -  pixel based method to</a:t>
            </a:r>
            <a:r>
              <a:rPr lang="en-US" baseline="0" dirty="0" smtClean="0"/>
              <a:t> distinguish signal that statistically using time and space.  In stack pixel to pixel differences in time you get signal changes  ER-deconvolution -  is to fill in the CTF with constraints other than positivity.</a:t>
            </a:r>
          </a:p>
          <a:p>
            <a:endParaRPr lang="en-US" baseline="0" dirty="0" smtClean="0"/>
          </a:p>
          <a:p>
            <a:r>
              <a:rPr lang="en-US" sz="1200" kern="1200" dirty="0" smtClean="0">
                <a:solidFill>
                  <a:schemeClr val="tx1"/>
                </a:solidFill>
                <a:latin typeface="+mn-lt"/>
                <a:ea typeface="+mn-ea"/>
                <a:cs typeface="+mn-cs"/>
              </a:rPr>
              <a:t>We present a novel deconvolution method that uses a regularization functional constructed using an entropy based formalism that is specifically tailored  to exploit the spatial characteristics of the fluorescence images. The method has an exceptional power to discriminate the noise high frequencies against signal  frequencies and hence leads  to  high resolution restoration  of structures in the presence of large levels of noise.</a:t>
            </a:r>
            <a:r>
              <a:rPr lang="en-US" dirty="0" smtClean="0"/>
              <a:t> </a:t>
            </a:r>
            <a:endParaRPr lang="en-US" dirty="0"/>
          </a:p>
        </p:txBody>
      </p:sp>
      <p:sp>
        <p:nvSpPr>
          <p:cNvPr id="4" name="Slide Number Placeholder 3"/>
          <p:cNvSpPr>
            <a:spLocks noGrp="1"/>
          </p:cNvSpPr>
          <p:nvPr>
            <p:ph type="sldNum" sz="quarter" idx="10"/>
          </p:nvPr>
        </p:nvSpPr>
        <p:spPr/>
        <p:txBody>
          <a:bodyPr/>
          <a:lstStyle/>
          <a:p>
            <a:fld id="{064BDBC9-7DCF-D44E-AD4F-EC35ADCF8242}" type="slidenum">
              <a:rPr lang="en-US" smtClean="0"/>
              <a:pPr/>
              <a:t>39</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Among the most significant technical challenges for performing successful live-cell imaging experiments is to maintain the cells in a healthy state and functioning normally on the microscope stage while being illuminated in the presence of fluorescent proteins.</a:t>
            </a:r>
          </a:p>
          <a:p>
            <a:endParaRPr lang="en-US" dirty="0"/>
          </a:p>
        </p:txBody>
      </p:sp>
      <p:sp>
        <p:nvSpPr>
          <p:cNvPr id="4" name="Slide Number Placeholder 3"/>
          <p:cNvSpPr>
            <a:spLocks noGrp="1"/>
          </p:cNvSpPr>
          <p:nvPr>
            <p:ph type="sldNum" sz="quarter" idx="10"/>
          </p:nvPr>
        </p:nvSpPr>
        <p:spPr/>
        <p:txBody>
          <a:bodyPr/>
          <a:lstStyle/>
          <a:p>
            <a:fld id="{064BDBC9-7DCF-D44E-AD4F-EC35ADCF8242}" type="slidenum">
              <a:rPr lang="en-US" smtClean="0"/>
              <a:pPr/>
              <a:t>42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 increasing number of investigations are using live-cell imaging techniques</a:t>
            </a:r>
          </a:p>
          <a:p>
            <a:r>
              <a:rPr lang="en-US" dirty="0" smtClean="0"/>
              <a:t> to provide critical insight into the fundamental nature of cellular and tissue function</a:t>
            </a:r>
          </a:p>
          <a:p>
            <a:endParaRPr lang="en-US" dirty="0"/>
          </a:p>
        </p:txBody>
      </p:sp>
      <p:sp>
        <p:nvSpPr>
          <p:cNvPr id="4" name="Slide Number Placeholder 3"/>
          <p:cNvSpPr>
            <a:spLocks noGrp="1"/>
          </p:cNvSpPr>
          <p:nvPr>
            <p:ph type="sldNum" sz="quarter" idx="10"/>
          </p:nvPr>
        </p:nvSpPr>
        <p:spPr/>
        <p:txBody>
          <a:bodyPr/>
          <a:lstStyle/>
          <a:p>
            <a:fld id="{064BDBC9-7DCF-D44E-AD4F-EC35ADCF8242}" type="slidenum">
              <a:rPr lang="en-US" smtClean="0"/>
              <a:pPr/>
              <a:t>43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Rot="1" noChangeAspect="1" noChangeArrowheads="1" noTextEdit="1"/>
          </p:cNvSpPr>
          <p:nvPr>
            <p:ph type="sldImg"/>
          </p:nvPr>
        </p:nvSpPr>
        <p:spPr>
          <a:ln/>
        </p:spPr>
      </p:sp>
      <p:sp>
        <p:nvSpPr>
          <p:cNvPr id="37890" name="Rectangle 3"/>
          <p:cNvSpPr>
            <a:spLocks noGrp="1" noChangeArrowheads="1"/>
          </p:cNvSpPr>
          <p:nvPr>
            <p:ph type="body" idx="1"/>
          </p:nvPr>
        </p:nvSpPr>
        <p:spPr>
          <a:noFill/>
          <a:ln/>
        </p:spPr>
        <p:txBody>
          <a:bodyPr/>
          <a:lstStyle/>
          <a:p>
            <a:r>
              <a:rPr lang="en-US">
                <a:latin typeface="Calibri" pitchFamily="1" charset="0"/>
                <a:ea typeface="ＭＳ Ｐゴシック" pitchFamily="1" charset="-128"/>
                <a:cs typeface="ＭＳ Ｐゴシック" pitchFamily="1" charset="-128"/>
              </a:rPr>
              <a:t> There are many questions that still are either unclear or unanswered about synapsis formation that could be addressed if we could characterize in vivo synaptonemal complex assembly. Some of the ones we are interested in pursuing are listed here. </a:t>
            </a:r>
          </a:p>
          <a:p>
            <a:r>
              <a:rPr lang="en-US">
                <a:latin typeface="Calibri" pitchFamily="1" charset="0"/>
                <a:ea typeface="ＭＳ Ｐゴシック" pitchFamily="1" charset="-128"/>
                <a:cs typeface="ＭＳ Ｐゴシック" pitchFamily="1" charset="-128"/>
              </a:rPr>
              <a:t>Many questions remain about SC assembly that knowing the dynamics of SC assembly and disassembly can shed light into. In this talk, I am not going to provide the answer to all these questions but what I will show you it that we are very close to attaining the answers to many of these questions.</a:t>
            </a:r>
          </a:p>
          <a:p>
            <a:endParaRPr lang="en-US">
              <a:latin typeface="Calibri" pitchFamily="1" charset="0"/>
              <a:ea typeface="ＭＳ Ｐゴシック" pitchFamily="1" charset="-128"/>
              <a:cs typeface="ＭＳ Ｐゴシック" pitchFamily="1" charset="-128"/>
            </a:endParaRPr>
          </a:p>
          <a:p>
            <a:r>
              <a:rPr lang="en-US">
                <a:latin typeface="Calibri" pitchFamily="1" charset="0"/>
                <a:ea typeface="ＭＳ Ｐゴシック" pitchFamily="1" charset="-128"/>
                <a:cs typeface="ＭＳ Ｐゴシック" pitchFamily="1" charset="-128"/>
              </a:rPr>
              <a:t>Another test would be a temporal test in order for synapsis to be relevant the extention of the synapsis should kinetics of synapsis propagation mechanism and kinectics of propagation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prstTxWarp prst="textNoShape">
              <a:avLst/>
            </a:prstTxWarp>
          </a:bodyPr>
          <a:lstStyle/>
          <a:p>
            <a:pPr algn="r" eaLnBrk="0" hangingPunct="0"/>
            <a:fld id="{8EAC0BF2-18C8-0144-9DD0-C7D5C86BF4EC}" type="slidenum">
              <a:rPr lang="en-US" sz="1200"/>
              <a:pPr algn="r" eaLnBrk="0" hangingPunct="0"/>
              <a:t>7</a:t>
            </a:fld>
            <a:endParaRPr lang="en-US" sz="1200"/>
          </a:p>
        </p:txBody>
      </p:sp>
      <p:sp>
        <p:nvSpPr>
          <p:cNvPr id="39938" name="Rectangle 2"/>
          <p:cNvSpPr>
            <a:spLocks noGrp="1" noRot="1" noChangeAspect="1" noChangeArrowheads="1" noTextEdit="1"/>
          </p:cNvSpPr>
          <p:nvPr>
            <p:ph type="sldImg"/>
          </p:nvPr>
        </p:nvSpPr>
        <p:spPr>
          <a:solidFill>
            <a:srgbClr val="FFFFFF"/>
          </a:solidFill>
          <a:ln/>
        </p:spPr>
      </p:sp>
      <p:sp>
        <p:nvSpPr>
          <p:cNvPr id="39939" name="Rectangle 3"/>
          <p:cNvSpPr>
            <a:spLocks noGrp="1" noChangeArrowheads="1"/>
          </p:cNvSpPr>
          <p:nvPr>
            <p:ph type="body" idx="1"/>
          </p:nvPr>
        </p:nvSpPr>
        <p:spPr>
          <a:noFill/>
          <a:ln>
            <a:solidFill>
              <a:srgbClr val="000000"/>
            </a:solidFill>
          </a:ln>
        </p:spPr>
        <p:txBody>
          <a:bodyPr/>
          <a:lstStyle/>
          <a:p>
            <a:pPr defTabSz="914400" eaLnBrk="1" hangingPunct="1"/>
            <a:r>
              <a:rPr lang="en-US" dirty="0" smtClean="0">
                <a:latin typeface="Calibri" pitchFamily="1" charset="0"/>
                <a:ea typeface="ＭＳ Ｐゴシック" pitchFamily="1" charset="-128"/>
                <a:cs typeface="ＭＳ Ｐゴシック" pitchFamily="1" charset="-128"/>
              </a:rPr>
              <a:t>Fast</a:t>
            </a:r>
            <a:r>
              <a:rPr lang="en-US" baseline="0" dirty="0" smtClean="0">
                <a:latin typeface="Calibri" pitchFamily="1" charset="0"/>
                <a:ea typeface="ＭＳ Ｐゴシック" pitchFamily="1" charset="-128"/>
                <a:cs typeface="ＭＳ Ｐゴシック" pitchFamily="1" charset="-128"/>
              </a:rPr>
              <a:t> </a:t>
            </a:r>
            <a:r>
              <a:rPr lang="en-US" baseline="0" dirty="0" err="1" smtClean="0">
                <a:latin typeface="Calibri" pitchFamily="1" charset="0"/>
                <a:ea typeface="ＭＳ Ｐゴシック" pitchFamily="1" charset="-128"/>
                <a:cs typeface="ＭＳ Ｐゴシック" pitchFamily="1" charset="-128"/>
              </a:rPr>
              <a:t>z</a:t>
            </a:r>
            <a:r>
              <a:rPr lang="en-US" baseline="0" dirty="0" smtClean="0">
                <a:latin typeface="Calibri" pitchFamily="1" charset="0"/>
                <a:ea typeface="ＭＳ Ｐゴシック" pitchFamily="1" charset="-128"/>
                <a:cs typeface="ＭＳ Ｐゴシック" pitchFamily="1" charset="-128"/>
              </a:rPr>
              <a:t> stack – pseudo stereo pairs (projections)  The idea is that during the exposure you change focus rapidly while translating in </a:t>
            </a:r>
            <a:r>
              <a:rPr lang="en-US" baseline="0" dirty="0" err="1" smtClean="0">
                <a:latin typeface="Calibri" pitchFamily="1" charset="0"/>
                <a:ea typeface="ＭＳ Ｐゴシック" pitchFamily="1" charset="-128"/>
                <a:cs typeface="ＭＳ Ｐゴシック" pitchFamily="1" charset="-128"/>
              </a:rPr>
              <a:t>x</a:t>
            </a:r>
            <a:r>
              <a:rPr lang="en-US" baseline="0" dirty="0" smtClean="0">
                <a:latin typeface="Calibri" pitchFamily="1" charset="0"/>
                <a:ea typeface="ＭＳ Ｐゴシック" pitchFamily="1" charset="-128"/>
                <a:cs typeface="ＭＳ Ｐゴシック" pitchFamily="1" charset="-128"/>
              </a:rPr>
              <a:t>.  </a:t>
            </a:r>
            <a:endParaRPr lang="en-US" dirty="0">
              <a:latin typeface="Calibri" pitchFamily="1" charset="0"/>
              <a:ea typeface="ＭＳ Ｐゴシック" pitchFamily="1" charset="-128"/>
              <a:cs typeface="ＭＳ Ｐゴシック" pitchFamily="1"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Rot="1" noChangeAspect="1" noChangeArrowheads="1"/>
          </p:cNvSpPr>
          <p:nvPr>
            <p:ph type="sldImg"/>
          </p:nvPr>
        </p:nvSpPr>
        <p:spPr>
          <a:solidFill>
            <a:srgbClr val="FFFFFF"/>
          </a:solidFill>
          <a:ln/>
        </p:spPr>
      </p:sp>
      <p:sp>
        <p:nvSpPr>
          <p:cNvPr id="4403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smtClean="0">
                <a:latin typeface="Calibri" pitchFamily="1" charset="0"/>
                <a:ea typeface="ＭＳ Ｐゴシック" pitchFamily="1" charset="-128"/>
                <a:cs typeface="ＭＳ Ｐゴシック" pitchFamily="1" charset="-128"/>
              </a:rPr>
              <a:t>Frequency of</a:t>
            </a:r>
            <a:r>
              <a:rPr lang="en-US" baseline="0" dirty="0" smtClean="0">
                <a:latin typeface="Calibri" pitchFamily="1" charset="0"/>
                <a:ea typeface="ＭＳ Ｐゴシック" pitchFamily="1" charset="-128"/>
                <a:cs typeface="ＭＳ Ｐゴシック" pitchFamily="1" charset="-128"/>
              </a:rPr>
              <a:t> event that you are observing matters.  </a:t>
            </a:r>
            <a:endParaRPr lang="en-US" dirty="0">
              <a:latin typeface="Calibri" pitchFamily="1" charset="0"/>
              <a:ea typeface="ＭＳ Ｐゴシック" pitchFamily="1" charset="-128"/>
              <a:cs typeface="ＭＳ Ｐゴシック" pitchFamily="1"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Rot="1" noChangeAspect="1" noChangeArrowheads="1" noTextEdit="1"/>
          </p:cNvSpPr>
          <p:nvPr>
            <p:ph type="sldImg"/>
          </p:nvPr>
        </p:nvSpPr>
        <p:spPr>
          <a:ln/>
        </p:spPr>
      </p:sp>
      <p:sp>
        <p:nvSpPr>
          <p:cNvPr id="53250" name="Rectangle 3"/>
          <p:cNvSpPr>
            <a:spLocks noGrp="1" noChangeArrowheads="1"/>
          </p:cNvSpPr>
          <p:nvPr>
            <p:ph type="body" idx="1"/>
          </p:nvPr>
        </p:nvSpPr>
        <p:spPr>
          <a:noFill/>
          <a:ln/>
        </p:spPr>
        <p:txBody>
          <a:bodyPr/>
          <a:lstStyle/>
          <a:p>
            <a:pPr eaLnBrk="1" hangingPunct="1"/>
            <a:endParaRPr lang="en-US">
              <a:latin typeface="Calibri" pitchFamily="1" charset="0"/>
              <a:ea typeface="ＭＳ Ｐゴシック" pitchFamily="1" charset="-128"/>
              <a:cs typeface="ＭＳ Ｐゴシック" pitchFamily="1"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GFP targeted to the mitochondrial matrix</a:t>
            </a:r>
          </a:p>
          <a:p>
            <a:endParaRPr lang="en-US" sz="1200" dirty="0" smtClean="0"/>
          </a:p>
          <a:p>
            <a:r>
              <a:rPr lang="en-US" sz="1200" dirty="0" smtClean="0"/>
              <a:t>cells grown in the  </a:t>
            </a:r>
            <a:br>
              <a:rPr lang="en-US" sz="1200" dirty="0" smtClean="0"/>
            </a:br>
            <a:r>
              <a:rPr lang="en-US" sz="1200" dirty="0" err="1" smtClean="0"/>
              <a:t>CellAsic</a:t>
            </a:r>
            <a:r>
              <a:rPr lang="en-US" sz="1200" dirty="0" smtClean="0"/>
              <a:t> and imaged with the super-fast </a:t>
            </a:r>
            <a:r>
              <a:rPr lang="en-US" sz="1200" dirty="0" err="1" smtClean="0"/>
              <a:t>piezo</a:t>
            </a:r>
            <a:r>
              <a:rPr lang="en-US" sz="1200" dirty="0" smtClean="0"/>
              <a:t> acquisition on the  </a:t>
            </a:r>
            <a:br>
              <a:rPr lang="en-US" sz="1200" dirty="0" smtClean="0"/>
            </a:br>
            <a:r>
              <a:rPr lang="en-US" sz="1200" dirty="0" smtClean="0"/>
              <a:t>spinning disk at low light levels. Each Z-stack takes ~1sec and so the  </a:t>
            </a:r>
            <a:br>
              <a:rPr lang="en-US" sz="1200" dirty="0" smtClean="0"/>
            </a:br>
            <a:r>
              <a:rPr lang="en-US" sz="1200" dirty="0" smtClean="0"/>
              <a:t>entire 200frames is the same amount of time as the previous movie's 10  </a:t>
            </a:r>
            <a:br>
              <a:rPr lang="en-US" sz="1200" dirty="0" smtClean="0"/>
            </a:br>
            <a:r>
              <a:rPr lang="en-US" sz="1200" dirty="0" smtClean="0"/>
              <a:t>frames...</a:t>
            </a:r>
            <a:endParaRPr lang="en-US" dirty="0"/>
          </a:p>
        </p:txBody>
      </p:sp>
      <p:sp>
        <p:nvSpPr>
          <p:cNvPr id="4" name="Slide Number Placeholder 3"/>
          <p:cNvSpPr>
            <a:spLocks noGrp="1"/>
          </p:cNvSpPr>
          <p:nvPr>
            <p:ph type="sldNum" sz="quarter" idx="10"/>
          </p:nvPr>
        </p:nvSpPr>
        <p:spPr/>
        <p:txBody>
          <a:bodyPr/>
          <a:lstStyle/>
          <a:p>
            <a:fld id="{064BDBC9-7DCF-D44E-AD4F-EC35ADCF8242}" type="slidenum">
              <a:rPr lang="en-US" smtClean="0"/>
              <a:pPr/>
              <a:t>11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026"/>
          <p:cNvSpPr>
            <a:spLocks noGrp="1" noRot="1" noChangeAspect="1" noChangeArrowheads="1" noTextEdit="1"/>
          </p:cNvSpPr>
          <p:nvPr>
            <p:ph type="sldImg"/>
          </p:nvPr>
        </p:nvSpPr>
        <p:spPr>
          <a:ln/>
        </p:spPr>
      </p:sp>
      <p:sp>
        <p:nvSpPr>
          <p:cNvPr id="49154" name="Rectangle 1027"/>
          <p:cNvSpPr>
            <a:spLocks noGrp="1" noChangeArrowheads="1"/>
          </p:cNvSpPr>
          <p:nvPr>
            <p:ph type="body" idx="1"/>
          </p:nvPr>
        </p:nvSpPr>
        <p:spPr>
          <a:noFill/>
          <a:ln/>
        </p:spPr>
        <p:txBody>
          <a:bodyPr/>
          <a:lstStyle/>
          <a:p>
            <a:endParaRPr lang="en-US">
              <a:latin typeface="Calibri" pitchFamily="1" charset="0"/>
              <a:ea typeface="ＭＳ Ｐゴシック" pitchFamily="1" charset="-128"/>
              <a:cs typeface="ＭＳ Ｐゴシック" pitchFamily="1"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24 </a:t>
            </a:r>
            <a:r>
              <a:rPr lang="en-US" dirty="0" err="1" smtClean="0"/>
              <a:t>timepoints</a:t>
            </a:r>
            <a:r>
              <a:rPr lang="en-US" dirty="0" smtClean="0"/>
              <a:t> every hour after 15 -16 every</a:t>
            </a:r>
            <a:r>
              <a:rPr lang="en-US" baseline="0" dirty="0" smtClean="0"/>
              <a:t> 4 hours   (3 fold differences)</a:t>
            </a:r>
            <a:endParaRPr lang="en-US" dirty="0"/>
          </a:p>
        </p:txBody>
      </p:sp>
      <p:sp>
        <p:nvSpPr>
          <p:cNvPr id="4" name="Slide Number Placeholder 3"/>
          <p:cNvSpPr>
            <a:spLocks noGrp="1"/>
          </p:cNvSpPr>
          <p:nvPr>
            <p:ph type="sldNum" sz="quarter" idx="10"/>
          </p:nvPr>
        </p:nvSpPr>
        <p:spPr/>
        <p:txBody>
          <a:bodyPr/>
          <a:lstStyle/>
          <a:p>
            <a:fld id="{064BDBC9-7DCF-D44E-AD4F-EC35ADCF8242}" type="slidenum">
              <a:rPr lang="en-US" smtClean="0"/>
              <a:pPr/>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3FC6338-F3AC-C245-908E-8A5F6CBF8255}" type="datetimeFigureOut">
              <a:rPr lang="en-US" smtClean="0"/>
              <a:pPr/>
              <a:t>3/28/13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818A9-0E95-EF4A-8986-E8E546AE338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FC6338-F3AC-C245-908E-8A5F6CBF8255}" type="datetimeFigureOut">
              <a:rPr lang="en-US" smtClean="0"/>
              <a:pPr/>
              <a:t>3/28/13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818A9-0E95-EF4A-8986-E8E546AE338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FC6338-F3AC-C245-908E-8A5F6CBF8255}" type="datetimeFigureOut">
              <a:rPr lang="en-US" smtClean="0"/>
              <a:pPr/>
              <a:t>3/28/13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818A9-0E95-EF4A-8986-E8E546AE338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FC6338-F3AC-C245-908E-8A5F6CBF8255}" type="datetimeFigureOut">
              <a:rPr lang="en-US" smtClean="0"/>
              <a:pPr/>
              <a:t>3/28/13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818A9-0E95-EF4A-8986-E8E546AE338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FC6338-F3AC-C245-908E-8A5F6CBF8255}" type="datetimeFigureOut">
              <a:rPr lang="en-US" smtClean="0"/>
              <a:pPr/>
              <a:t>3/28/13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818A9-0E95-EF4A-8986-E8E546AE338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3FC6338-F3AC-C245-908E-8A5F6CBF8255}" type="datetimeFigureOut">
              <a:rPr lang="en-US" smtClean="0"/>
              <a:pPr/>
              <a:t>3/28/13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C818A9-0E95-EF4A-8986-E8E546AE338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3FC6338-F3AC-C245-908E-8A5F6CBF8255}" type="datetimeFigureOut">
              <a:rPr lang="en-US" smtClean="0"/>
              <a:pPr/>
              <a:t>3/28/13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C818A9-0E95-EF4A-8986-E8E546AE338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3FC6338-F3AC-C245-908E-8A5F6CBF8255}" type="datetimeFigureOut">
              <a:rPr lang="en-US" smtClean="0"/>
              <a:pPr/>
              <a:t>3/28/13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C818A9-0E95-EF4A-8986-E8E546AE338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FC6338-F3AC-C245-908E-8A5F6CBF8255}" type="datetimeFigureOut">
              <a:rPr lang="en-US" smtClean="0"/>
              <a:pPr/>
              <a:t>3/28/13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C818A9-0E95-EF4A-8986-E8E546AE338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FC6338-F3AC-C245-908E-8A5F6CBF8255}" type="datetimeFigureOut">
              <a:rPr lang="en-US" smtClean="0"/>
              <a:pPr/>
              <a:t>3/28/13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C818A9-0E95-EF4A-8986-E8E546AE338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FC6338-F3AC-C245-908E-8A5F6CBF8255}" type="datetimeFigureOut">
              <a:rPr lang="en-US" smtClean="0"/>
              <a:pPr/>
              <a:t>3/28/13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C818A9-0E95-EF4A-8986-E8E546AE338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FC6338-F3AC-C245-908E-8A5F6CBF8255}" type="datetimeFigureOut">
              <a:rPr lang="en-US" smtClean="0"/>
              <a:pPr/>
              <a:t>3/28/13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C818A9-0E95-EF4A-8986-E8E546AE338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18.png"/><Relationship Id="rId1" Type="http://schemas.microsoft.com/office/2007/relationships/media" Target="file://localhost/Users/jennifer/Desktop/talk/JenniferMovies-1/MAX_U53timelapse_2_R3D.mpg" TargetMode="External"/><Relationship Id="rId2" Type="http://schemas.openxmlformats.org/officeDocument/2006/relationships/video" Target="file://localhost/Users/jennifer/Desktop/talk/JenniferMovies-1/MAX_U53timelapse_2_R3D.mpg" TargetMode="External"/></Relationships>
</file>

<file path=ppt/slides/_rels/slide11.xml.rels><?xml version="1.0" encoding="UTF-8" standalone="yes"?>
<Relationships xmlns="http://schemas.openxmlformats.org/package/2006/relationships"><Relationship Id="rId3" Type="http://schemas.microsoft.com/office/2007/relationships/media" Target="../media/media1.mov"/><Relationship Id="rId4" Type="http://schemas.openxmlformats.org/officeDocument/2006/relationships/video" Target="../media/media1.mov"/><Relationship Id="rId5" Type="http://schemas.openxmlformats.org/officeDocument/2006/relationships/slideLayout" Target="../slideLayouts/slideLayout7.xml"/><Relationship Id="rId6" Type="http://schemas.openxmlformats.org/officeDocument/2006/relationships/notesSlide" Target="../notesSlides/notesSlide7.xml"/><Relationship Id="rId7" Type="http://schemas.openxmlformats.org/officeDocument/2006/relationships/image" Target="../media/image19.png"/><Relationship Id="rId8" Type="http://schemas.openxmlformats.org/officeDocument/2006/relationships/image" Target="../media/image20.png"/><Relationship Id="rId1" Type="http://schemas.microsoft.com/office/2007/relationships/media" Target="file://localhost/Users/jennifer/Desktop/talk/100511_fast_4redMaxProjCropPart.avi" TargetMode="External"/><Relationship Id="rId2" Type="http://schemas.openxmlformats.org/officeDocument/2006/relationships/video" Target="file://localhost/Users/jennifer/Desktop/talk/100511_fast_4redMaxProjCropPart.avi"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0.xml"/><Relationship Id="rId5" Type="http://schemas.openxmlformats.org/officeDocument/2006/relationships/image" Target="../media/image23.png"/><Relationship Id="rId1" Type="http://schemas.microsoft.com/office/2007/relationships/media" Target="file://localhost/Users/jennifer/Desktop/talk/2MP36I53Cndmsa.mov" TargetMode="External"/><Relationship Id="rId2" Type="http://schemas.openxmlformats.org/officeDocument/2006/relationships/video" Target="file://localhost/Users/jennifer/Desktop/talk/2MP36I53Cndmsa.mov"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8.png"/><Relationship Id="rId1" Type="http://schemas.microsoft.com/office/2007/relationships/media" Target="../media/media2.mov"/><Relationship Id="rId2" Type="http://schemas.openxmlformats.org/officeDocument/2006/relationships/video" Target="../media/media2.mov"/></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jpe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jpeg"/></Relationships>
</file>

<file path=ppt/slides/_rels/slide38.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47.tif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9.png"/><Relationship Id="rId1" Type="http://schemas.microsoft.com/office/2007/relationships/media" Target="file://localhost/Users/jennifer/Desktop/talk/movie.mov" TargetMode="External"/><Relationship Id="rId2" Type="http://schemas.openxmlformats.org/officeDocument/2006/relationships/video" Target="file://localhost/Users/jennifer/Desktop/talk/movie.mov"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4.xml"/><Relationship Id="rId5" Type="http://schemas.openxmlformats.org/officeDocument/2006/relationships/image" Target="../media/image4.png"/><Relationship Id="rId1" Type="http://schemas.microsoft.com/office/2007/relationships/media" Target="file://localhost/Users/jennifer/Desktop/talk/2011_BAYS_JFung/zip1_8stereo_linprocw0.001.mov" TargetMode="External"/><Relationship Id="rId2" Type="http://schemas.openxmlformats.org/officeDocument/2006/relationships/video" Target="file://localhost/Users/jennifer/Desktop/talk/2011_BAYS_JFung/zip1_8stereo_linprocw0.001.mov" TargetMode="External"/></Relationships>
</file>

<file path=ppt/slides/_rels/slide8.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13.png"/><Relationship Id="rId16" Type="http://schemas.openxmlformats.org/officeDocument/2006/relationships/image" Target="../media/image14.png"/><Relationship Id="rId1" Type="http://schemas.microsoft.com/office/2007/relationships/media" Target="file://localhost/Users/jennifer/Desktop/talk/2MP34F09Admsa.mov" TargetMode="External"/><Relationship Id="rId2" Type="http://schemas.openxmlformats.org/officeDocument/2006/relationships/video" Target="file://localhost/Users/jennifer/Desktop/talk/2MP34F09Admsa.mov" TargetMode="External"/><Relationship Id="rId3" Type="http://schemas.microsoft.com/office/2007/relationships/media" Target="file://localhost/Users/jennifer/Desktop/talk/CRS%20RSS%20MP%202011/7MP02L21Andmsa.mov" TargetMode="External"/><Relationship Id="rId4" Type="http://schemas.openxmlformats.org/officeDocument/2006/relationships/video" Target="file://localhost/Users/jennifer/Desktop/talk/CRS%20RSS%20MP%202011/7MP02L21Andmsa.mov" TargetMode="External"/><Relationship Id="rId5" Type="http://schemas.openxmlformats.org/officeDocument/2006/relationships/slideLayout" Target="../slideLayouts/slideLayout7.xml"/><Relationship Id="rId6" Type="http://schemas.openxmlformats.org/officeDocument/2006/relationships/notesSlide" Target="../notesSlides/notesSlide5.xml"/><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microsoft.com/office/2007/relationships/media" Target="file://localhost/Users/jennifer/Desktop/talk/2011_BAYS_JFung/2MP36C30Andmsa.mov" TargetMode="External"/><Relationship Id="rId4" Type="http://schemas.openxmlformats.org/officeDocument/2006/relationships/video" Target="file://localhost/Users/jennifer/Desktop/talk/2011_BAYS_JFung/2MP36C30Andmsa.mov" TargetMode="External"/><Relationship Id="rId5" Type="http://schemas.openxmlformats.org/officeDocument/2006/relationships/slideLayout" Target="../slideLayouts/slideLayout7.xml"/><Relationship Id="rId6" Type="http://schemas.openxmlformats.org/officeDocument/2006/relationships/notesSlide" Target="../notesSlides/notesSlide6.xml"/><Relationship Id="rId7" Type="http://schemas.openxmlformats.org/officeDocument/2006/relationships/image" Target="../media/image15.jpeg"/><Relationship Id="rId8" Type="http://schemas.openxmlformats.org/officeDocument/2006/relationships/image" Target="../media/image16.jpeg"/><Relationship Id="rId9" Type="http://schemas.openxmlformats.org/officeDocument/2006/relationships/image" Target="../media/image17.png"/><Relationship Id="rId1" Type="http://schemas.microsoft.com/office/2007/relationships/media" Target="file://localhost/Users/jennifer/Desktop/talk/2011_BAYS_JFung/2MP36C25Dndmsa.mov" TargetMode="External"/><Relationship Id="rId2" Type="http://schemas.openxmlformats.org/officeDocument/2006/relationships/video" Target="file://localhost/Users/jennifer/Desktop/talk/2011_BAYS_JFung/2MP36C25Dndmsa.mov"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1"/>
          <p:cNvSpPr>
            <a:spLocks noChangeArrowheads="1"/>
          </p:cNvSpPr>
          <p:nvPr/>
        </p:nvSpPr>
        <p:spPr bwMode="auto">
          <a:xfrm>
            <a:off x="0" y="0"/>
            <a:ext cx="9144000" cy="7327296"/>
          </a:xfrm>
          <a:prstGeom prst="rect">
            <a:avLst/>
          </a:prstGeom>
          <a:solidFill>
            <a:schemeClr val="tx1"/>
          </a:solidFill>
          <a:ln w="9525">
            <a:solidFill>
              <a:schemeClr val="tx1"/>
            </a:solidFill>
            <a:round/>
            <a:headEnd/>
            <a:tailEnd/>
          </a:ln>
        </p:spPr>
        <p:txBody>
          <a:bodyPr>
            <a:prstTxWarp prst="textNoShape">
              <a:avLst/>
            </a:prstTxWarp>
          </a:bodyPr>
          <a:lstStyle/>
          <a:p>
            <a:pPr eaLnBrk="0" hangingPunct="0"/>
            <a:endParaRPr lang="en-US"/>
          </a:p>
        </p:txBody>
      </p:sp>
      <p:pic>
        <p:nvPicPr>
          <p:cNvPr id="14338" name="Picture 10" descr="Picture 8.png"/>
          <p:cNvPicPr>
            <a:picLocks noChangeAspect="1"/>
          </p:cNvPicPr>
          <p:nvPr/>
        </p:nvPicPr>
        <p:blipFill>
          <a:blip r:embed="rId3"/>
          <a:srcRect/>
          <a:stretch>
            <a:fillRect/>
          </a:stretch>
        </p:blipFill>
        <p:spPr bwMode="auto">
          <a:xfrm>
            <a:off x="1131862" y="293092"/>
            <a:ext cx="6783361" cy="7034204"/>
          </a:xfrm>
          <a:prstGeom prst="rect">
            <a:avLst/>
          </a:prstGeom>
          <a:noFill/>
          <a:ln w="9525">
            <a:noFill/>
            <a:miter lim="800000"/>
            <a:headEnd/>
            <a:tailEnd/>
          </a:ln>
        </p:spPr>
      </p:pic>
      <p:sp>
        <p:nvSpPr>
          <p:cNvPr id="14339" name="Text Box 11"/>
          <p:cNvSpPr txBox="1">
            <a:spLocks noChangeArrowheads="1"/>
          </p:cNvSpPr>
          <p:nvPr/>
        </p:nvSpPr>
        <p:spPr bwMode="auto">
          <a:xfrm>
            <a:off x="1228777" y="1670494"/>
            <a:ext cx="6686446" cy="523220"/>
          </a:xfrm>
          <a:prstGeom prst="rect">
            <a:avLst/>
          </a:prstGeom>
          <a:noFill/>
          <a:ln w="9525">
            <a:noFill/>
            <a:miter lim="800000"/>
            <a:headEnd/>
            <a:tailEnd/>
          </a:ln>
        </p:spPr>
        <p:txBody>
          <a:bodyPr wrap="none">
            <a:prstTxWarp prst="textNoShape">
              <a:avLst/>
            </a:prstTxWarp>
            <a:spAutoFit/>
          </a:bodyPr>
          <a:lstStyle/>
          <a:p>
            <a:pPr eaLnBrk="0" hangingPunct="0"/>
            <a:r>
              <a:rPr lang="en-US" sz="2800" dirty="0" smtClean="0">
                <a:solidFill>
                  <a:schemeClr val="bg1"/>
                </a:solidFill>
              </a:rPr>
              <a:t>Three-dimensional fluorescence live imaging </a:t>
            </a:r>
            <a:endParaRPr lang="en-US" sz="2800" dirty="0">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X_U53timelapse_2_R3D.mpg">
            <a:hlinkClick r:id="" action="ppaction://media"/>
          </p:cNvPr>
          <p:cNvPicPr/>
          <p:nvPr>
            <a:videoFile r:link="rId2"/>
            <p:extLst>
              <p:ext uri="{DAA4B4D4-6D71-4841-9C94-3DE7FCFB9230}">
                <p14:media xmlns:p14="http://schemas.microsoft.com/office/powerpoint/2010/main" r:link="rId1"/>
              </p:ext>
            </p:extLst>
          </p:nvPr>
        </p:nvPicPr>
        <p:blipFill>
          <a:blip r:embed="rId4"/>
          <a:stretch>
            <a:fillRect/>
          </a:stretch>
        </p:blipFill>
        <p:spPr>
          <a:xfrm>
            <a:off x="2540000" y="1600200"/>
            <a:ext cx="4064000" cy="3657600"/>
          </a:xfrm>
          <a:prstGeom prst="rect">
            <a:avLst/>
          </a:prstGeom>
        </p:spPr>
      </p:pic>
      <p:sp>
        <p:nvSpPr>
          <p:cNvPr id="3" name="TextBox 2"/>
          <p:cNvSpPr txBox="1"/>
          <p:nvPr/>
        </p:nvSpPr>
        <p:spPr>
          <a:xfrm>
            <a:off x="279799" y="5633653"/>
            <a:ext cx="8584401" cy="646331"/>
          </a:xfrm>
          <a:prstGeom prst="rect">
            <a:avLst/>
          </a:prstGeom>
          <a:noFill/>
        </p:spPr>
        <p:txBody>
          <a:bodyPr wrap="none" rtlCol="0">
            <a:spAutoFit/>
          </a:bodyPr>
          <a:lstStyle/>
          <a:p>
            <a:r>
              <a:rPr lang="en-US" dirty="0" smtClean="0"/>
              <a:t>UMUC3 cancer cells expressing a </a:t>
            </a:r>
            <a:r>
              <a:rPr lang="en-US" dirty="0" err="1" smtClean="0"/>
              <a:t>mTagBFP</a:t>
            </a:r>
            <a:r>
              <a:rPr lang="en-US" dirty="0" smtClean="0"/>
              <a:t> labeled 53BP1 (DNA damage sensor) fragment</a:t>
            </a:r>
          </a:p>
          <a:p>
            <a:r>
              <a:rPr lang="en-US" dirty="0" smtClean="0"/>
              <a:t>       (405nm arc lamp exposure every minute for about an hour, no heat or CO2)</a:t>
            </a:r>
          </a:p>
        </p:txBody>
      </p:sp>
      <p:sp>
        <p:nvSpPr>
          <p:cNvPr id="5" name="TextBox 4"/>
          <p:cNvSpPr txBox="1"/>
          <p:nvPr/>
        </p:nvSpPr>
        <p:spPr>
          <a:xfrm>
            <a:off x="1467555" y="550333"/>
            <a:ext cx="5834625" cy="523220"/>
          </a:xfrm>
          <a:prstGeom prst="rect">
            <a:avLst/>
          </a:prstGeom>
          <a:noFill/>
        </p:spPr>
        <p:txBody>
          <a:bodyPr wrap="none" rtlCol="0">
            <a:spAutoFit/>
          </a:bodyPr>
          <a:lstStyle/>
          <a:p>
            <a:r>
              <a:rPr lang="en-US" sz="2800" dirty="0" smtClean="0"/>
              <a:t>Imaging Under </a:t>
            </a:r>
            <a:r>
              <a:rPr lang="en-US" sz="2800" dirty="0" err="1" smtClean="0"/>
              <a:t>NonOptimal</a:t>
            </a:r>
            <a:r>
              <a:rPr lang="en-US" sz="2800" dirty="0" smtClean="0"/>
              <a:t> Conditions</a:t>
            </a:r>
            <a:endParaRPr lang="en-US" sz="2800" dirty="0"/>
          </a:p>
        </p:txBody>
      </p:sp>
      <p:sp>
        <p:nvSpPr>
          <p:cNvPr id="6" name="TextBox 5"/>
          <p:cNvSpPr txBox="1"/>
          <p:nvPr/>
        </p:nvSpPr>
        <p:spPr>
          <a:xfrm>
            <a:off x="5667075" y="6488668"/>
            <a:ext cx="4883460" cy="369332"/>
          </a:xfrm>
          <a:prstGeom prst="rect">
            <a:avLst/>
          </a:prstGeom>
          <a:noFill/>
        </p:spPr>
        <p:txBody>
          <a:bodyPr wrap="square" rtlCol="0">
            <a:spAutoFit/>
          </a:bodyPr>
          <a:lstStyle/>
          <a:p>
            <a:r>
              <a:rPr lang="en-US" dirty="0" smtClean="0"/>
              <a:t>Images courtesy of Beth </a:t>
            </a:r>
            <a:r>
              <a:rPr lang="en-US" dirty="0" err="1" smtClean="0"/>
              <a:t>Cimini</a:t>
            </a:r>
            <a:endParaRPr lang="en-US" dirty="0"/>
          </a:p>
        </p:txBody>
      </p:sp>
    </p:spTree>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p:cTn id="7"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100511_fast_4redMaxProjCropPart.avi">
            <a:hlinkClick r:id="" action="ppaction://media"/>
          </p:cNvPr>
          <p:cNvPicPr/>
          <p:nvPr>
            <a:videoFile r:link="rId2"/>
            <p:extLst>
              <p:ext uri="{DAA4B4D4-6D71-4841-9C94-3DE7FCFB9230}">
                <p14:media xmlns:p14="http://schemas.microsoft.com/office/powerpoint/2010/main" r:link="rId1"/>
              </p:ext>
            </p:extLst>
          </p:nvPr>
        </p:nvPicPr>
        <p:blipFill>
          <a:blip r:embed="rId7"/>
          <a:stretch>
            <a:fillRect/>
          </a:stretch>
        </p:blipFill>
        <p:spPr>
          <a:xfrm>
            <a:off x="409580" y="4943828"/>
            <a:ext cx="4064000" cy="1231900"/>
          </a:xfrm>
          <a:prstGeom prst="rect">
            <a:avLst/>
          </a:prstGeom>
        </p:spPr>
      </p:pic>
      <p:sp>
        <p:nvSpPr>
          <p:cNvPr id="6" name="TextBox 5"/>
          <p:cNvSpPr txBox="1"/>
          <p:nvPr/>
        </p:nvSpPr>
        <p:spPr>
          <a:xfrm>
            <a:off x="658754" y="393890"/>
            <a:ext cx="7826492" cy="954107"/>
          </a:xfrm>
          <a:prstGeom prst="rect">
            <a:avLst/>
          </a:prstGeom>
          <a:noFill/>
        </p:spPr>
        <p:txBody>
          <a:bodyPr wrap="square" rtlCol="0">
            <a:spAutoFit/>
          </a:bodyPr>
          <a:lstStyle/>
          <a:p>
            <a:r>
              <a:rPr lang="en-US" sz="2800" dirty="0" smtClean="0"/>
              <a:t>GFP targeted to the mitochondrial matrix imaged under </a:t>
            </a:r>
            <a:r>
              <a:rPr lang="en-US" sz="2800" dirty="0" err="1" smtClean="0"/>
              <a:t>nonoptimal</a:t>
            </a:r>
            <a:r>
              <a:rPr lang="en-US" sz="2800" dirty="0" smtClean="0"/>
              <a:t> conditions</a:t>
            </a:r>
            <a:endParaRPr lang="en-US" sz="2800" dirty="0"/>
          </a:p>
        </p:txBody>
      </p:sp>
      <p:sp>
        <p:nvSpPr>
          <p:cNvPr id="8" name="TextBox 7"/>
          <p:cNvSpPr txBox="1"/>
          <p:nvPr/>
        </p:nvSpPr>
        <p:spPr>
          <a:xfrm>
            <a:off x="4572000" y="2088444"/>
            <a:ext cx="4332774" cy="923330"/>
          </a:xfrm>
          <a:prstGeom prst="rect">
            <a:avLst/>
          </a:prstGeom>
          <a:noFill/>
        </p:spPr>
        <p:txBody>
          <a:bodyPr wrap="none" rtlCol="0">
            <a:spAutoFit/>
          </a:bodyPr>
          <a:lstStyle/>
          <a:p>
            <a:r>
              <a:rPr lang="en-US" dirty="0" smtClean="0"/>
              <a:t>Z-stack taking every 20 </a:t>
            </a:r>
            <a:r>
              <a:rPr lang="en-US" dirty="0" err="1" smtClean="0"/>
              <a:t>secs</a:t>
            </a:r>
            <a:r>
              <a:rPr lang="en-US" dirty="0" smtClean="0"/>
              <a:t> for 200 </a:t>
            </a:r>
            <a:r>
              <a:rPr lang="en-US" dirty="0" err="1" smtClean="0"/>
              <a:t>secs</a:t>
            </a:r>
            <a:endParaRPr lang="en-US" dirty="0" smtClean="0"/>
          </a:p>
          <a:p>
            <a:r>
              <a:rPr lang="en-US" dirty="0" smtClean="0"/>
              <a:t>(wide-field deconvolution – high light levels)</a:t>
            </a:r>
          </a:p>
          <a:p>
            <a:endParaRPr lang="en-US" dirty="0"/>
          </a:p>
        </p:txBody>
      </p:sp>
      <p:sp>
        <p:nvSpPr>
          <p:cNvPr id="9" name="TextBox 8"/>
          <p:cNvSpPr txBox="1"/>
          <p:nvPr/>
        </p:nvSpPr>
        <p:spPr>
          <a:xfrm>
            <a:off x="4724400" y="5132957"/>
            <a:ext cx="3919237" cy="646331"/>
          </a:xfrm>
          <a:prstGeom prst="rect">
            <a:avLst/>
          </a:prstGeom>
          <a:noFill/>
        </p:spPr>
        <p:txBody>
          <a:bodyPr wrap="none" rtlCol="0">
            <a:spAutoFit/>
          </a:bodyPr>
          <a:lstStyle/>
          <a:p>
            <a:r>
              <a:rPr lang="en-US" dirty="0" smtClean="0"/>
              <a:t>Z-stack taking every 1 </a:t>
            </a:r>
            <a:r>
              <a:rPr lang="en-US" dirty="0" err="1" smtClean="0"/>
              <a:t>secs</a:t>
            </a:r>
            <a:r>
              <a:rPr lang="en-US" dirty="0" smtClean="0"/>
              <a:t> for 200 </a:t>
            </a:r>
            <a:r>
              <a:rPr lang="en-US" dirty="0" err="1" smtClean="0"/>
              <a:t>secs</a:t>
            </a:r>
            <a:endParaRPr lang="en-US" dirty="0" smtClean="0"/>
          </a:p>
          <a:p>
            <a:r>
              <a:rPr lang="en-US" dirty="0" smtClean="0"/>
              <a:t>(spinning disk </a:t>
            </a:r>
            <a:r>
              <a:rPr lang="en-US" dirty="0" err="1" smtClean="0"/>
              <a:t>confocal</a:t>
            </a:r>
            <a:r>
              <a:rPr lang="en-US" dirty="0" smtClean="0"/>
              <a:t> – low light levels</a:t>
            </a:r>
            <a:endParaRPr lang="en-US" dirty="0"/>
          </a:p>
        </p:txBody>
      </p:sp>
      <p:sp>
        <p:nvSpPr>
          <p:cNvPr id="10" name="TextBox 9"/>
          <p:cNvSpPr txBox="1"/>
          <p:nvPr/>
        </p:nvSpPr>
        <p:spPr>
          <a:xfrm>
            <a:off x="5391452" y="6383810"/>
            <a:ext cx="4883460" cy="369332"/>
          </a:xfrm>
          <a:prstGeom prst="rect">
            <a:avLst/>
          </a:prstGeom>
          <a:noFill/>
        </p:spPr>
        <p:txBody>
          <a:bodyPr wrap="square" rtlCol="0">
            <a:spAutoFit/>
          </a:bodyPr>
          <a:lstStyle/>
          <a:p>
            <a:r>
              <a:rPr lang="en-US" dirty="0" smtClean="0"/>
              <a:t>Images courtesy of Susanne </a:t>
            </a:r>
            <a:r>
              <a:rPr lang="en-US" dirty="0" err="1" smtClean="0"/>
              <a:t>Rafelski</a:t>
            </a:r>
            <a:endParaRPr lang="en-US" dirty="0"/>
          </a:p>
        </p:txBody>
      </p:sp>
      <p:pic>
        <p:nvPicPr>
          <p:cNvPr id="2" name="02027_1_4a_R3D_D3D_VOL.mo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54023" y="1498600"/>
            <a:ext cx="3108955" cy="3108955"/>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p:cTn id="7" fill="hold" display="0">
                  <p:stCondLst>
                    <p:cond delay="indefinite"/>
                  </p:stCondLst>
                  <p:endCondLst>
                    <p:cond evt="onNext" delay="0">
                      <p:tgtEl>
                        <p:sldTgt/>
                      </p:tgtEl>
                    </p:cond>
                    <p:cond evt="onPrev" delay="0">
                      <p:tgtEl>
                        <p:sldTgt/>
                      </p:tgtEl>
                    </p:cond>
                  </p:endCondLst>
                </p:cTn>
                <p:tgtEl>
                  <p:spTgt spid="3"/>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video>
              <p:cMediaNode vol="80000">
                <p:cTn id="13"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2" descr="ACS-Fig14-liveprog-2"/>
          <p:cNvPicPr>
            <a:picLocks noChangeAspect="1" noChangeArrowheads="1"/>
          </p:cNvPicPr>
          <p:nvPr/>
        </p:nvPicPr>
        <p:blipFill>
          <a:blip r:embed="rId3"/>
          <a:srcRect/>
          <a:stretch>
            <a:fillRect/>
          </a:stretch>
        </p:blipFill>
        <p:spPr bwMode="auto">
          <a:xfrm>
            <a:off x="1143000" y="1371600"/>
            <a:ext cx="6781800" cy="3536950"/>
          </a:xfrm>
          <a:prstGeom prst="rect">
            <a:avLst/>
          </a:prstGeom>
          <a:noFill/>
          <a:ln w="9525">
            <a:noFill/>
            <a:miter lim="800000"/>
            <a:headEnd/>
            <a:tailEnd/>
          </a:ln>
        </p:spPr>
      </p:pic>
      <p:sp>
        <p:nvSpPr>
          <p:cNvPr id="48130" name="Text Box 3"/>
          <p:cNvSpPr txBox="1">
            <a:spLocks noChangeArrowheads="1"/>
          </p:cNvSpPr>
          <p:nvPr/>
        </p:nvSpPr>
        <p:spPr bwMode="auto">
          <a:xfrm>
            <a:off x="709404" y="457200"/>
            <a:ext cx="7725192" cy="523220"/>
          </a:xfrm>
          <a:prstGeom prst="rect">
            <a:avLst/>
          </a:prstGeom>
          <a:noFill/>
          <a:ln w="9525">
            <a:noFill/>
            <a:miter lim="800000"/>
            <a:headEnd/>
            <a:tailEnd/>
          </a:ln>
        </p:spPr>
        <p:txBody>
          <a:bodyPr wrap="none">
            <a:prstTxWarp prst="textNoShape">
              <a:avLst/>
            </a:prstTxWarp>
            <a:spAutoFit/>
          </a:bodyPr>
          <a:lstStyle/>
          <a:p>
            <a:pPr eaLnBrk="0" hangingPunct="0"/>
            <a:r>
              <a:rPr lang="en-US" sz="2800" dirty="0"/>
              <a:t>Using</a:t>
            </a:r>
            <a:r>
              <a:rPr lang="en-US" sz="2800" dirty="0" smtClean="0"/>
              <a:t> Meiotic Progression to </a:t>
            </a:r>
            <a:r>
              <a:rPr lang="en-US" sz="2800" dirty="0"/>
              <a:t>Evaluate Phototoxicity </a:t>
            </a: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nut 2"/>
          <p:cNvSpPr/>
          <p:nvPr/>
        </p:nvSpPr>
        <p:spPr>
          <a:xfrm>
            <a:off x="5799667" y="2180170"/>
            <a:ext cx="649111" cy="635000"/>
          </a:xfrm>
          <a:prstGeom prst="donut">
            <a:avLst>
              <a:gd name="adj" fmla="val 9444"/>
            </a:avLst>
          </a:prstGeom>
          <a:solidFill>
            <a:srgbClr val="00D6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Donut 4"/>
          <p:cNvSpPr/>
          <p:nvPr/>
        </p:nvSpPr>
        <p:spPr>
          <a:xfrm>
            <a:off x="5799667" y="3048003"/>
            <a:ext cx="649111" cy="635000"/>
          </a:xfrm>
          <a:prstGeom prst="donut">
            <a:avLst>
              <a:gd name="adj" fmla="val 9444"/>
            </a:avLst>
          </a:prstGeom>
          <a:solidFill>
            <a:srgbClr val="FFA93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6674556" y="2313004"/>
            <a:ext cx="1420994" cy="369332"/>
          </a:xfrm>
          <a:prstGeom prst="rect">
            <a:avLst/>
          </a:prstGeom>
          <a:noFill/>
        </p:spPr>
        <p:txBody>
          <a:bodyPr wrap="none" rtlCol="0">
            <a:spAutoFit/>
          </a:bodyPr>
          <a:lstStyle/>
          <a:p>
            <a:r>
              <a:rPr lang="en-US" dirty="0" smtClean="0"/>
              <a:t>Imaging Area</a:t>
            </a:r>
            <a:endParaRPr lang="en-US" dirty="0"/>
          </a:p>
        </p:txBody>
      </p:sp>
      <p:sp>
        <p:nvSpPr>
          <p:cNvPr id="7" name="TextBox 6"/>
          <p:cNvSpPr txBox="1"/>
          <p:nvPr/>
        </p:nvSpPr>
        <p:spPr>
          <a:xfrm>
            <a:off x="6699957" y="3158450"/>
            <a:ext cx="1774457" cy="369332"/>
          </a:xfrm>
          <a:prstGeom prst="rect">
            <a:avLst/>
          </a:prstGeom>
          <a:noFill/>
        </p:spPr>
        <p:txBody>
          <a:bodyPr wrap="none" rtlCol="0">
            <a:spAutoFit/>
          </a:bodyPr>
          <a:lstStyle/>
          <a:p>
            <a:r>
              <a:rPr lang="en-US" dirty="0" smtClean="0"/>
              <a:t>Not Imaged Area</a:t>
            </a:r>
            <a:endParaRPr lang="en-US" dirty="0"/>
          </a:p>
        </p:txBody>
      </p:sp>
      <p:sp>
        <p:nvSpPr>
          <p:cNvPr id="8" name="Donut 7"/>
          <p:cNvSpPr/>
          <p:nvPr/>
        </p:nvSpPr>
        <p:spPr>
          <a:xfrm>
            <a:off x="7446439" y="4882441"/>
            <a:ext cx="649111" cy="635000"/>
          </a:xfrm>
          <a:prstGeom prst="donut">
            <a:avLst>
              <a:gd name="adj" fmla="val 9444"/>
            </a:avLst>
          </a:prstGeom>
          <a:solidFill>
            <a:srgbClr val="00D6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Donut 8"/>
          <p:cNvSpPr/>
          <p:nvPr/>
        </p:nvSpPr>
        <p:spPr>
          <a:xfrm>
            <a:off x="5952067" y="4868330"/>
            <a:ext cx="649111" cy="635000"/>
          </a:xfrm>
          <a:prstGeom prst="donut">
            <a:avLst>
              <a:gd name="adj" fmla="val 9444"/>
            </a:avLst>
          </a:prstGeom>
          <a:solidFill>
            <a:srgbClr val="FFA93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6660445" y="4402668"/>
            <a:ext cx="891928" cy="369332"/>
          </a:xfrm>
          <a:prstGeom prst="rect">
            <a:avLst/>
          </a:prstGeom>
          <a:noFill/>
        </p:spPr>
        <p:txBody>
          <a:bodyPr wrap="none" rtlCol="0">
            <a:spAutoFit/>
          </a:bodyPr>
          <a:lstStyle/>
          <a:p>
            <a:r>
              <a:rPr lang="en-US" u="sng" dirty="0" smtClean="0"/>
              <a:t>Tetrads</a:t>
            </a:r>
            <a:endParaRPr lang="en-US" u="sng" dirty="0"/>
          </a:p>
        </p:txBody>
      </p:sp>
      <p:sp>
        <p:nvSpPr>
          <p:cNvPr id="11" name="TextBox 10"/>
          <p:cNvSpPr txBox="1"/>
          <p:nvPr/>
        </p:nvSpPr>
        <p:spPr>
          <a:xfrm>
            <a:off x="6036733" y="4995335"/>
            <a:ext cx="421472" cy="369332"/>
          </a:xfrm>
          <a:prstGeom prst="rect">
            <a:avLst/>
          </a:prstGeom>
          <a:noFill/>
        </p:spPr>
        <p:txBody>
          <a:bodyPr wrap="none" rtlCol="0">
            <a:spAutoFit/>
          </a:bodyPr>
          <a:lstStyle/>
          <a:p>
            <a:r>
              <a:rPr lang="en-US" dirty="0" smtClean="0"/>
              <a:t>3X</a:t>
            </a:r>
            <a:endParaRPr lang="en-US" dirty="0"/>
          </a:p>
        </p:txBody>
      </p:sp>
      <p:sp>
        <p:nvSpPr>
          <p:cNvPr id="12" name="TextBox 11"/>
          <p:cNvSpPr txBox="1"/>
          <p:nvPr/>
        </p:nvSpPr>
        <p:spPr>
          <a:xfrm>
            <a:off x="7552373" y="4995335"/>
            <a:ext cx="421472" cy="369332"/>
          </a:xfrm>
          <a:prstGeom prst="rect">
            <a:avLst/>
          </a:prstGeom>
          <a:noFill/>
        </p:spPr>
        <p:txBody>
          <a:bodyPr wrap="none" rtlCol="0">
            <a:spAutoFit/>
          </a:bodyPr>
          <a:lstStyle/>
          <a:p>
            <a:r>
              <a:rPr lang="en-US" dirty="0" smtClean="0"/>
              <a:t>1X</a:t>
            </a:r>
            <a:endParaRPr lang="en-US" dirty="0"/>
          </a:p>
        </p:txBody>
      </p:sp>
      <p:sp>
        <p:nvSpPr>
          <p:cNvPr id="13" name="TextBox 12"/>
          <p:cNvSpPr txBox="1"/>
          <p:nvPr/>
        </p:nvSpPr>
        <p:spPr>
          <a:xfrm>
            <a:off x="6858000" y="4840114"/>
            <a:ext cx="389049" cy="584776"/>
          </a:xfrm>
          <a:prstGeom prst="rect">
            <a:avLst/>
          </a:prstGeom>
          <a:noFill/>
        </p:spPr>
        <p:txBody>
          <a:bodyPr wrap="none" rtlCol="0">
            <a:spAutoFit/>
          </a:bodyPr>
          <a:lstStyle/>
          <a:p>
            <a:r>
              <a:rPr lang="en-US" sz="3200" dirty="0" smtClean="0"/>
              <a:t>&gt;</a:t>
            </a:r>
            <a:endParaRPr lang="en-US" sz="3200" dirty="0"/>
          </a:p>
        </p:txBody>
      </p:sp>
      <p:sp>
        <p:nvSpPr>
          <p:cNvPr id="14" name="TextBox 13"/>
          <p:cNvSpPr txBox="1"/>
          <p:nvPr/>
        </p:nvSpPr>
        <p:spPr>
          <a:xfrm>
            <a:off x="739736" y="316946"/>
            <a:ext cx="7664528" cy="523220"/>
          </a:xfrm>
          <a:prstGeom prst="rect">
            <a:avLst/>
          </a:prstGeom>
          <a:noFill/>
        </p:spPr>
        <p:txBody>
          <a:bodyPr wrap="none" rtlCol="0">
            <a:spAutoFit/>
          </a:bodyPr>
          <a:lstStyle/>
          <a:p>
            <a:r>
              <a:rPr lang="en-US" sz="2800" dirty="0" smtClean="0"/>
              <a:t>Tetrad Formation 3 fold decreased in imaged areas</a:t>
            </a:r>
            <a:endParaRPr lang="en-US" sz="2800" dirty="0"/>
          </a:p>
        </p:txBody>
      </p:sp>
      <p:pic>
        <p:nvPicPr>
          <p:cNvPr id="15" name="Picture 14" descr="6MP05A_72ATc_3.psd"/>
          <p:cNvPicPr>
            <a:picLocks noChangeAspect="1"/>
          </p:cNvPicPr>
          <p:nvPr/>
        </p:nvPicPr>
        <p:blipFill>
          <a:blip r:embed="rId3"/>
          <a:stretch>
            <a:fillRect/>
          </a:stretch>
        </p:blipFill>
        <p:spPr>
          <a:xfrm>
            <a:off x="597310" y="1270000"/>
            <a:ext cx="4736689" cy="5081971"/>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ChangeArrowheads="1"/>
          </p:cNvSpPr>
          <p:nvPr/>
        </p:nvSpPr>
        <p:spPr bwMode="auto">
          <a:xfrm>
            <a:off x="0" y="0"/>
            <a:ext cx="9144000" cy="6858000"/>
          </a:xfrm>
          <a:prstGeom prst="rect">
            <a:avLst/>
          </a:prstGeom>
          <a:solidFill>
            <a:schemeClr val="tx1"/>
          </a:solidFill>
          <a:ln w="9525">
            <a:solidFill>
              <a:schemeClr val="tx1"/>
            </a:solidFill>
            <a:round/>
            <a:headEnd/>
            <a:tailEnd/>
          </a:ln>
        </p:spPr>
        <p:txBody>
          <a:bodyPr>
            <a:prstTxWarp prst="textNoShape">
              <a:avLst/>
            </a:prstTxWarp>
          </a:bodyPr>
          <a:lstStyle/>
          <a:p>
            <a:pPr eaLnBrk="0" hangingPunct="0"/>
            <a:endParaRPr lang="en-US"/>
          </a:p>
        </p:txBody>
      </p:sp>
      <p:pic>
        <p:nvPicPr>
          <p:cNvPr id="37891" name="2MP36I53Cndmsa.mov" descr="/Users/jennifer/Desktop/talk/2MP36I53Cndmsa.mov">
            <a:hlinkClick r:id="" action="ppaction://media"/>
          </p:cNvPr>
          <p:cNvPicPr/>
          <p:nvPr>
            <a:videoFile r:link="rId2"/>
            <p:extLst>
              <p:ext uri="{DAA4B4D4-6D71-4841-9C94-3DE7FCFB9230}">
                <p14:media xmlns:p14="http://schemas.microsoft.com/office/powerpoint/2010/main" r:link="rId1"/>
              </p:ext>
            </p:extLst>
          </p:nvPr>
        </p:nvPicPr>
        <p:blipFill>
          <a:blip r:embed="rId5"/>
          <a:srcRect/>
          <a:stretch>
            <a:fillRect/>
          </a:stretch>
        </p:blipFill>
        <p:spPr bwMode="auto">
          <a:xfrm>
            <a:off x="2438400" y="1943100"/>
            <a:ext cx="3138488" cy="2971800"/>
          </a:xfrm>
          <a:prstGeom prst="rect">
            <a:avLst/>
          </a:prstGeom>
          <a:noFill/>
          <a:ln w="9525">
            <a:noFill/>
            <a:miter lim="800000"/>
            <a:headEnd/>
            <a:tailEnd/>
          </a:ln>
        </p:spPr>
      </p:pic>
      <p:sp>
        <p:nvSpPr>
          <p:cNvPr id="45059" name="TextBox 3"/>
          <p:cNvSpPr txBox="1">
            <a:spLocks noChangeArrowheads="1"/>
          </p:cNvSpPr>
          <p:nvPr/>
        </p:nvSpPr>
        <p:spPr bwMode="auto">
          <a:xfrm>
            <a:off x="685800" y="457200"/>
            <a:ext cx="7862888" cy="584200"/>
          </a:xfrm>
          <a:prstGeom prst="rect">
            <a:avLst/>
          </a:prstGeom>
          <a:noFill/>
          <a:ln w="9525">
            <a:noFill/>
            <a:miter lim="800000"/>
            <a:headEnd/>
            <a:tailEnd/>
          </a:ln>
        </p:spPr>
        <p:txBody>
          <a:bodyPr wrap="none">
            <a:prstTxWarp prst="textNoShape">
              <a:avLst/>
            </a:prstTxWarp>
            <a:spAutoFit/>
          </a:bodyPr>
          <a:lstStyle/>
          <a:p>
            <a:pPr eaLnBrk="0" hangingPunct="0"/>
            <a:r>
              <a:rPr lang="en-US" sz="3200">
                <a:solidFill>
                  <a:schemeClr val="bg1"/>
                </a:solidFill>
              </a:rPr>
              <a:t>Photoxicity Affects Chromosome Synapsis</a:t>
            </a:r>
          </a:p>
        </p:txBody>
      </p:sp>
    </p:spTree>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7891"/>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37891"/>
                                        </p:tgtEl>
                                      </p:cBhvr>
                                    </p:cmd>
                                  </p:childTnLst>
                                </p:cTn>
                              </p:par>
                            </p:childTnLst>
                          </p:cTn>
                        </p:par>
                      </p:childTnLst>
                    </p:cTn>
                  </p:par>
                </p:childTnLst>
              </p:cTn>
              <p:nextCondLst>
                <p:cond evt="onClick" delay="0">
                  <p:tgtEl>
                    <p:spTgt spid="37891"/>
                  </p:tgtEl>
                </p:cond>
              </p:nextCondLst>
            </p:seq>
            <p:video>
              <p:cMediaNode>
                <p:cTn id="7" fill="hold" display="0">
                  <p:stCondLst>
                    <p:cond delay="indefinite"/>
                  </p:stCondLst>
                  <p:endCondLst>
                    <p:cond evt="onNext" delay="0">
                      <p:tgtEl>
                        <p:sldTgt/>
                      </p:tgtEl>
                    </p:cond>
                    <p:cond evt="onPrev" delay="0">
                      <p:tgtEl>
                        <p:sldTgt/>
                      </p:tgtEl>
                    </p:cond>
                  </p:endCondLst>
                </p:cTn>
                <p:tgtEl>
                  <p:spTgt spid="37891"/>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2"/>
          <p:cNvSpPr/>
          <p:nvPr/>
        </p:nvSpPr>
        <p:spPr>
          <a:xfrm>
            <a:off x="248484" y="1477207"/>
            <a:ext cx="1145804" cy="897373"/>
          </a:xfrm>
          <a:custGeom>
            <a:avLst/>
            <a:gdLst>
              <a:gd name="connsiteX0" fmla="*/ 0 w 1145804"/>
              <a:gd name="connsiteY0" fmla="*/ 234698 h 897373"/>
              <a:gd name="connsiteX1" fmla="*/ 55220 w 1145804"/>
              <a:gd name="connsiteY1" fmla="*/ 110446 h 897373"/>
              <a:gd name="connsiteX2" fmla="*/ 151854 w 1145804"/>
              <a:gd name="connsiteY2" fmla="*/ 0 h 897373"/>
              <a:gd name="connsiteX3" fmla="*/ 234683 w 1145804"/>
              <a:gd name="connsiteY3" fmla="*/ 0 h 897373"/>
              <a:gd name="connsiteX4" fmla="*/ 234683 w 1145804"/>
              <a:gd name="connsiteY4" fmla="*/ 0 h 897373"/>
              <a:gd name="connsiteX5" fmla="*/ 289902 w 1145804"/>
              <a:gd name="connsiteY5" fmla="*/ 151863 h 897373"/>
              <a:gd name="connsiteX6" fmla="*/ 262293 w 1145804"/>
              <a:gd name="connsiteY6" fmla="*/ 234698 h 897373"/>
              <a:gd name="connsiteX7" fmla="*/ 248488 w 1145804"/>
              <a:gd name="connsiteY7" fmla="*/ 345143 h 897373"/>
              <a:gd name="connsiteX8" fmla="*/ 248488 w 1145804"/>
              <a:gd name="connsiteY8" fmla="*/ 345143 h 897373"/>
              <a:gd name="connsiteX9" fmla="*/ 289902 w 1145804"/>
              <a:gd name="connsiteY9" fmla="*/ 414172 h 897373"/>
              <a:gd name="connsiteX10" fmla="*/ 372732 w 1145804"/>
              <a:gd name="connsiteY10" fmla="*/ 414172 h 897373"/>
              <a:gd name="connsiteX11" fmla="*/ 372732 w 1145804"/>
              <a:gd name="connsiteY11" fmla="*/ 414172 h 897373"/>
              <a:gd name="connsiteX12" fmla="*/ 496976 w 1145804"/>
              <a:gd name="connsiteY12" fmla="*/ 303726 h 897373"/>
              <a:gd name="connsiteX13" fmla="*/ 552195 w 1145804"/>
              <a:gd name="connsiteY13" fmla="*/ 234698 h 897373"/>
              <a:gd name="connsiteX14" fmla="*/ 552195 w 1145804"/>
              <a:gd name="connsiteY14" fmla="*/ 234698 h 897373"/>
              <a:gd name="connsiteX15" fmla="*/ 648829 w 1145804"/>
              <a:gd name="connsiteY15" fmla="*/ 193280 h 897373"/>
              <a:gd name="connsiteX16" fmla="*/ 648829 w 1145804"/>
              <a:gd name="connsiteY16" fmla="*/ 193280 h 897373"/>
              <a:gd name="connsiteX17" fmla="*/ 648829 w 1145804"/>
              <a:gd name="connsiteY17" fmla="*/ 193280 h 897373"/>
              <a:gd name="connsiteX18" fmla="*/ 717853 w 1145804"/>
              <a:gd name="connsiteY18" fmla="*/ 234698 h 897373"/>
              <a:gd name="connsiteX19" fmla="*/ 717853 w 1145804"/>
              <a:gd name="connsiteY19" fmla="*/ 234698 h 897373"/>
              <a:gd name="connsiteX20" fmla="*/ 745463 w 1145804"/>
              <a:gd name="connsiteY20" fmla="*/ 331338 h 897373"/>
              <a:gd name="connsiteX21" fmla="*/ 662634 w 1145804"/>
              <a:gd name="connsiteY21" fmla="*/ 552230 h 897373"/>
              <a:gd name="connsiteX22" fmla="*/ 662634 w 1145804"/>
              <a:gd name="connsiteY22" fmla="*/ 552230 h 897373"/>
              <a:gd name="connsiteX23" fmla="*/ 662634 w 1145804"/>
              <a:gd name="connsiteY23" fmla="*/ 635064 h 897373"/>
              <a:gd name="connsiteX24" fmla="*/ 745463 w 1145804"/>
              <a:gd name="connsiteY24" fmla="*/ 690287 h 897373"/>
              <a:gd name="connsiteX25" fmla="*/ 745463 w 1145804"/>
              <a:gd name="connsiteY25" fmla="*/ 690287 h 897373"/>
              <a:gd name="connsiteX26" fmla="*/ 828292 w 1145804"/>
              <a:gd name="connsiteY26" fmla="*/ 690287 h 897373"/>
              <a:gd name="connsiteX27" fmla="*/ 911122 w 1145804"/>
              <a:gd name="connsiteY27" fmla="*/ 552230 h 897373"/>
              <a:gd name="connsiteX28" fmla="*/ 1007756 w 1145804"/>
              <a:gd name="connsiteY28" fmla="*/ 497007 h 897373"/>
              <a:gd name="connsiteX29" fmla="*/ 1007756 w 1145804"/>
              <a:gd name="connsiteY29" fmla="*/ 497007 h 897373"/>
              <a:gd name="connsiteX30" fmla="*/ 1118195 w 1145804"/>
              <a:gd name="connsiteY30" fmla="*/ 524618 h 897373"/>
              <a:gd name="connsiteX31" fmla="*/ 1145804 w 1145804"/>
              <a:gd name="connsiteY31" fmla="*/ 731704 h 897373"/>
              <a:gd name="connsiteX32" fmla="*/ 1090585 w 1145804"/>
              <a:gd name="connsiteY32" fmla="*/ 897373 h 897373"/>
              <a:gd name="connsiteX33" fmla="*/ 1090585 w 1145804"/>
              <a:gd name="connsiteY33"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45804" h="897373">
                <a:moveTo>
                  <a:pt x="0" y="234698"/>
                </a:moveTo>
                <a:lnTo>
                  <a:pt x="55220" y="110446"/>
                </a:lnTo>
                <a:lnTo>
                  <a:pt x="151854" y="0"/>
                </a:lnTo>
                <a:lnTo>
                  <a:pt x="234683" y="0"/>
                </a:lnTo>
                <a:lnTo>
                  <a:pt x="234683" y="0"/>
                </a:lnTo>
                <a:lnTo>
                  <a:pt x="289902" y="151863"/>
                </a:lnTo>
                <a:lnTo>
                  <a:pt x="262293" y="234698"/>
                </a:lnTo>
                <a:lnTo>
                  <a:pt x="248488" y="345143"/>
                </a:lnTo>
                <a:lnTo>
                  <a:pt x="248488" y="345143"/>
                </a:lnTo>
                <a:lnTo>
                  <a:pt x="289902" y="414172"/>
                </a:lnTo>
                <a:lnTo>
                  <a:pt x="372732" y="414172"/>
                </a:lnTo>
                <a:lnTo>
                  <a:pt x="372732" y="414172"/>
                </a:lnTo>
                <a:lnTo>
                  <a:pt x="496976" y="303726"/>
                </a:lnTo>
                <a:lnTo>
                  <a:pt x="552195" y="234698"/>
                </a:lnTo>
                <a:lnTo>
                  <a:pt x="552195" y="234698"/>
                </a:lnTo>
                <a:lnTo>
                  <a:pt x="648829" y="193280"/>
                </a:lnTo>
                <a:lnTo>
                  <a:pt x="648829" y="193280"/>
                </a:lnTo>
                <a:lnTo>
                  <a:pt x="648829" y="193280"/>
                </a:lnTo>
                <a:lnTo>
                  <a:pt x="717853" y="234698"/>
                </a:lnTo>
                <a:lnTo>
                  <a:pt x="717853" y="234698"/>
                </a:lnTo>
                <a:lnTo>
                  <a:pt x="745463" y="331338"/>
                </a:lnTo>
                <a:lnTo>
                  <a:pt x="662634" y="552230"/>
                </a:lnTo>
                <a:lnTo>
                  <a:pt x="662634" y="552230"/>
                </a:lnTo>
                <a:lnTo>
                  <a:pt x="662634" y="635064"/>
                </a:lnTo>
                <a:lnTo>
                  <a:pt x="745463" y="690287"/>
                </a:lnTo>
                <a:lnTo>
                  <a:pt x="745463" y="690287"/>
                </a:lnTo>
                <a:lnTo>
                  <a:pt x="828292" y="690287"/>
                </a:lnTo>
                <a:lnTo>
                  <a:pt x="911122" y="552230"/>
                </a:lnTo>
                <a:lnTo>
                  <a:pt x="1007756" y="497007"/>
                </a:lnTo>
                <a:lnTo>
                  <a:pt x="1007756" y="497007"/>
                </a:lnTo>
                <a:lnTo>
                  <a:pt x="1118195" y="524618"/>
                </a:lnTo>
                <a:lnTo>
                  <a:pt x="1145804" y="731704"/>
                </a:lnTo>
                <a:lnTo>
                  <a:pt x="1090585" y="897373"/>
                </a:lnTo>
                <a:lnTo>
                  <a:pt x="1090585" y="897373"/>
                </a:lnTo>
              </a:path>
            </a:pathLst>
          </a:custGeom>
          <a:ln>
            <a:solidFill>
              <a:srgbClr val="FFFF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rot="5400000">
            <a:off x="1324468" y="2402187"/>
            <a:ext cx="27611" cy="1588"/>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380482" y="2471227"/>
            <a:ext cx="386536" cy="497007"/>
          </a:xfrm>
          <a:prstGeom prst="ellipse">
            <a:avLst/>
          </a:prstGeom>
          <a:solidFill>
            <a:srgbClr val="008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a:stCxn id="16" idx="4"/>
          </p:cNvCxnSpPr>
          <p:nvPr/>
        </p:nvCxnSpPr>
        <p:spPr>
          <a:xfrm rot="5400000">
            <a:off x="1343367" y="3198617"/>
            <a:ext cx="460766" cy="1588"/>
          </a:xfrm>
          <a:prstGeom prst="line">
            <a:avLst/>
          </a:prstGeom>
          <a:ln w="7620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25" name="Picture 24" descr="fluorescenceintrofigure1.jpg"/>
          <p:cNvPicPr>
            <a:picLocks noChangeAspect="1"/>
          </p:cNvPicPr>
          <p:nvPr/>
        </p:nvPicPr>
        <p:blipFill>
          <a:blip r:embed="rId3"/>
          <a:stretch>
            <a:fillRect/>
          </a:stretch>
        </p:blipFill>
        <p:spPr>
          <a:xfrm>
            <a:off x="1984947" y="633427"/>
            <a:ext cx="6232373" cy="5592734"/>
          </a:xfrm>
          <a:prstGeom prst="rect">
            <a:avLst/>
          </a:prstGeom>
        </p:spPr>
      </p:pic>
      <p:sp>
        <p:nvSpPr>
          <p:cNvPr id="50" name="TextBox 49"/>
          <p:cNvSpPr txBox="1"/>
          <p:nvPr/>
        </p:nvSpPr>
        <p:spPr>
          <a:xfrm>
            <a:off x="680581" y="1107387"/>
            <a:ext cx="656898" cy="461665"/>
          </a:xfrm>
          <a:prstGeom prst="rect">
            <a:avLst/>
          </a:prstGeom>
          <a:noFill/>
        </p:spPr>
        <p:txBody>
          <a:bodyPr wrap="square" rtlCol="0">
            <a:spAutoFit/>
          </a:bodyPr>
          <a:lstStyle/>
          <a:p>
            <a:r>
              <a:rPr lang="en-US" sz="2400" dirty="0" err="1" smtClean="0"/>
              <a:t>h</a:t>
            </a:r>
            <a:r>
              <a:rPr lang="en-US" sz="2400" dirty="0" err="1" smtClean="0">
                <a:latin typeface="Symbol" charset="2"/>
                <a:cs typeface="Symbol" charset="2"/>
              </a:rPr>
              <a:t>n</a:t>
            </a:r>
            <a:endParaRPr lang="en-US" sz="2400" baseline="30000" dirty="0">
              <a:latin typeface="Symbol" charset="2"/>
              <a:cs typeface="Symbol" charset="2"/>
            </a:endParaRPr>
          </a:p>
        </p:txBody>
      </p:sp>
      <p:sp>
        <p:nvSpPr>
          <p:cNvPr id="8" name="TextBox 7"/>
          <p:cNvSpPr txBox="1"/>
          <p:nvPr/>
        </p:nvSpPr>
        <p:spPr>
          <a:xfrm>
            <a:off x="8217320" y="1948007"/>
            <a:ext cx="548823" cy="523220"/>
          </a:xfrm>
          <a:prstGeom prst="rect">
            <a:avLst/>
          </a:prstGeom>
          <a:noFill/>
        </p:spPr>
        <p:txBody>
          <a:bodyPr wrap="none" rtlCol="0">
            <a:spAutoFit/>
          </a:bodyPr>
          <a:lstStyle/>
          <a:p>
            <a:r>
              <a:rPr lang="en-US" sz="2800" b="1" dirty="0" smtClean="0"/>
              <a:t>O</a:t>
            </a:r>
            <a:r>
              <a:rPr lang="en-US" sz="2800" b="1" baseline="-25000" dirty="0" smtClean="0"/>
              <a:t>2</a:t>
            </a:r>
            <a:endParaRPr lang="en-US" sz="2800" b="1" baseline="-25000" dirty="0"/>
          </a:p>
        </p:txBody>
      </p:sp>
      <p:sp>
        <p:nvSpPr>
          <p:cNvPr id="9" name="Bent Arrow 8"/>
          <p:cNvSpPr/>
          <p:nvPr/>
        </p:nvSpPr>
        <p:spPr>
          <a:xfrm>
            <a:off x="7968293" y="2191210"/>
            <a:ext cx="249027" cy="488487"/>
          </a:xfrm>
          <a:prstGeom prst="ben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8078983" y="461489"/>
            <a:ext cx="670150" cy="800219"/>
          </a:xfrm>
          <a:prstGeom prst="rect">
            <a:avLst/>
          </a:prstGeom>
          <a:noFill/>
        </p:spPr>
        <p:txBody>
          <a:bodyPr wrap="none" rtlCol="0">
            <a:spAutoFit/>
          </a:bodyPr>
          <a:lstStyle/>
          <a:p>
            <a:r>
              <a:rPr lang="en-US" sz="2800" b="1" baseline="30000" dirty="0" smtClean="0"/>
              <a:t>1</a:t>
            </a:r>
            <a:r>
              <a:rPr lang="en-US" sz="2800" b="1" dirty="0" smtClean="0"/>
              <a:t>O</a:t>
            </a:r>
            <a:r>
              <a:rPr lang="en-US" sz="2800" b="1" baseline="-25000" dirty="0" smtClean="0"/>
              <a:t>2</a:t>
            </a:r>
          </a:p>
          <a:p>
            <a:endParaRPr lang="en-US" dirty="0"/>
          </a:p>
        </p:txBody>
      </p:sp>
      <p:sp>
        <p:nvSpPr>
          <p:cNvPr id="17" name="Up Arrow 16"/>
          <p:cNvSpPr/>
          <p:nvPr/>
        </p:nvSpPr>
        <p:spPr>
          <a:xfrm flipH="1">
            <a:off x="8217319" y="1261708"/>
            <a:ext cx="347757" cy="686299"/>
          </a:xfrm>
          <a:prstGeom prst="up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89093" y="474527"/>
            <a:ext cx="6282589" cy="523220"/>
          </a:xfrm>
          <a:prstGeom prst="rect">
            <a:avLst/>
          </a:prstGeom>
          <a:noFill/>
        </p:spPr>
        <p:txBody>
          <a:bodyPr wrap="none" rtlCol="0">
            <a:spAutoFit/>
          </a:bodyPr>
          <a:lstStyle/>
          <a:p>
            <a:r>
              <a:rPr lang="en-US" sz="2800" dirty="0" smtClean="0"/>
              <a:t>Biological Harmful Effects of Free Radicals</a:t>
            </a:r>
            <a:endParaRPr lang="en-US" sz="2800" dirty="0"/>
          </a:p>
        </p:txBody>
      </p:sp>
      <p:sp>
        <p:nvSpPr>
          <p:cNvPr id="5" name="TextBox 4"/>
          <p:cNvSpPr txBox="1"/>
          <p:nvPr/>
        </p:nvSpPr>
        <p:spPr>
          <a:xfrm>
            <a:off x="2065337" y="2316984"/>
            <a:ext cx="2817398" cy="523220"/>
          </a:xfrm>
          <a:prstGeom prst="rect">
            <a:avLst/>
          </a:prstGeom>
          <a:noFill/>
        </p:spPr>
        <p:txBody>
          <a:bodyPr wrap="none" rtlCol="0">
            <a:spAutoFit/>
          </a:bodyPr>
          <a:lstStyle/>
          <a:p>
            <a:r>
              <a:rPr lang="en-US" sz="2800" dirty="0" smtClean="0"/>
              <a:t>Lipid </a:t>
            </a:r>
            <a:r>
              <a:rPr lang="en-US" sz="2800" dirty="0" err="1" smtClean="0"/>
              <a:t>peroxidation</a:t>
            </a:r>
            <a:r>
              <a:rPr lang="en-US" sz="2800" dirty="0" smtClean="0"/>
              <a:t>  </a:t>
            </a:r>
            <a:endParaRPr lang="en-US" sz="2800" dirty="0"/>
          </a:p>
        </p:txBody>
      </p:sp>
      <p:sp>
        <p:nvSpPr>
          <p:cNvPr id="7" name="TextBox 6"/>
          <p:cNvSpPr txBox="1"/>
          <p:nvPr/>
        </p:nvSpPr>
        <p:spPr>
          <a:xfrm>
            <a:off x="2065337" y="2959006"/>
            <a:ext cx="3175068" cy="523220"/>
          </a:xfrm>
          <a:prstGeom prst="rect">
            <a:avLst/>
          </a:prstGeom>
          <a:noFill/>
        </p:spPr>
        <p:txBody>
          <a:bodyPr wrap="none" rtlCol="0">
            <a:spAutoFit/>
          </a:bodyPr>
          <a:lstStyle/>
          <a:p>
            <a:r>
              <a:rPr lang="en-US" sz="2800" dirty="0" smtClean="0"/>
              <a:t>Protein modification </a:t>
            </a:r>
            <a:endParaRPr lang="en-US" sz="2800" dirty="0"/>
          </a:p>
        </p:txBody>
      </p:sp>
      <p:sp>
        <p:nvSpPr>
          <p:cNvPr id="9" name="TextBox 8"/>
          <p:cNvSpPr txBox="1"/>
          <p:nvPr/>
        </p:nvSpPr>
        <p:spPr>
          <a:xfrm>
            <a:off x="2065337" y="3614985"/>
            <a:ext cx="2765501" cy="523220"/>
          </a:xfrm>
          <a:prstGeom prst="rect">
            <a:avLst/>
          </a:prstGeom>
          <a:noFill/>
        </p:spPr>
        <p:txBody>
          <a:bodyPr wrap="none" rtlCol="0">
            <a:spAutoFit/>
          </a:bodyPr>
          <a:lstStyle/>
          <a:p>
            <a:r>
              <a:rPr lang="en-US" sz="2800" dirty="0" smtClean="0"/>
              <a:t>DNA modification </a:t>
            </a:r>
            <a:endParaRPr lang="en-US" sz="2800" dirty="0"/>
          </a:p>
        </p:txBody>
      </p:sp>
      <p:sp>
        <p:nvSpPr>
          <p:cNvPr id="10" name="TextBox 9"/>
          <p:cNvSpPr txBox="1"/>
          <p:nvPr/>
        </p:nvSpPr>
        <p:spPr>
          <a:xfrm>
            <a:off x="591496" y="1344338"/>
            <a:ext cx="7084967" cy="707886"/>
          </a:xfrm>
          <a:prstGeom prst="rect">
            <a:avLst/>
          </a:prstGeom>
          <a:noFill/>
        </p:spPr>
        <p:txBody>
          <a:bodyPr wrap="none" rtlCol="0">
            <a:spAutoFit/>
          </a:bodyPr>
          <a:lstStyle/>
          <a:p>
            <a:r>
              <a:rPr lang="en-US" sz="2000" dirty="0" smtClean="0"/>
              <a:t>Because of its highly reactive nature (unpaired electron) singlet O</a:t>
            </a:r>
            <a:r>
              <a:rPr lang="en-US" sz="2000" baseline="-25000" dirty="0" smtClean="0"/>
              <a:t>2 </a:t>
            </a:r>
          </a:p>
          <a:p>
            <a:r>
              <a:rPr lang="en-US" sz="2000" dirty="0" smtClean="0"/>
              <a:t> will attack sites of high electron density</a:t>
            </a:r>
            <a:r>
              <a:rPr lang="en-US" sz="2000" baseline="-25000" dirty="0" smtClean="0"/>
              <a:t> </a:t>
            </a:r>
            <a:r>
              <a:rPr lang="en-US" sz="2000" dirty="0" smtClean="0"/>
              <a:t> -e.g. C=C, N atoms.</a:t>
            </a:r>
            <a:endParaRPr lang="en-US" sz="2000" baseline="-25000" dirty="0"/>
          </a:p>
        </p:txBody>
      </p:sp>
      <p:pic>
        <p:nvPicPr>
          <p:cNvPr id="11" name="Picture 10"/>
          <p:cNvPicPr>
            <a:picLocks noChangeAspect="1"/>
          </p:cNvPicPr>
          <p:nvPr/>
        </p:nvPicPr>
        <p:blipFill>
          <a:blip r:embed="rId3"/>
          <a:stretch>
            <a:fillRect/>
          </a:stretch>
        </p:blipFill>
        <p:spPr>
          <a:xfrm>
            <a:off x="3034875" y="4278882"/>
            <a:ext cx="3074250" cy="2579118"/>
          </a:xfrm>
          <a:prstGeom prst="rect">
            <a:avLst/>
          </a:prstGeom>
          <a:solidFill>
            <a:schemeClr val="bg1"/>
          </a:solidFill>
        </p:spPr>
      </p:pic>
      <p:sp>
        <p:nvSpPr>
          <p:cNvPr id="12" name="Rectangle 11"/>
          <p:cNvSpPr/>
          <p:nvPr/>
        </p:nvSpPr>
        <p:spPr>
          <a:xfrm>
            <a:off x="3468009" y="4250021"/>
            <a:ext cx="2207981" cy="32208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681432" y="4387440"/>
            <a:ext cx="493494" cy="369332"/>
          </a:xfrm>
          <a:prstGeom prst="rect">
            <a:avLst/>
          </a:prstGeom>
        </p:spPr>
        <p:txBody>
          <a:bodyPr wrap="none">
            <a:spAutoFit/>
          </a:bodyPr>
          <a:lstStyle/>
          <a:p>
            <a:r>
              <a:rPr lang="en-US" baseline="30000" dirty="0" smtClean="0"/>
              <a:t>1</a:t>
            </a:r>
            <a:r>
              <a:rPr lang="en-US" dirty="0" smtClean="0"/>
              <a:t>O</a:t>
            </a:r>
            <a:r>
              <a:rPr lang="en-US" baseline="-25000" dirty="0" smtClean="0"/>
              <a:t>2</a:t>
            </a:r>
            <a:endParaRPr lang="en-US" baseline="-25000" dirty="0"/>
          </a:p>
        </p:txBody>
      </p:sp>
      <p:sp>
        <p:nvSpPr>
          <p:cNvPr id="14" name="Rectangle 13"/>
          <p:cNvSpPr/>
          <p:nvPr/>
        </p:nvSpPr>
        <p:spPr>
          <a:xfrm>
            <a:off x="4858450" y="4278882"/>
            <a:ext cx="493494" cy="369332"/>
          </a:xfrm>
          <a:prstGeom prst="rect">
            <a:avLst/>
          </a:prstGeom>
        </p:spPr>
        <p:txBody>
          <a:bodyPr wrap="none">
            <a:spAutoFit/>
          </a:bodyPr>
          <a:lstStyle/>
          <a:p>
            <a:r>
              <a:rPr lang="en-US" baseline="30000" dirty="0" smtClean="0"/>
              <a:t>1</a:t>
            </a:r>
            <a:r>
              <a:rPr lang="en-US" dirty="0" smtClean="0"/>
              <a:t>O</a:t>
            </a:r>
            <a:r>
              <a:rPr lang="en-US" baseline="-25000" dirty="0" smtClean="0"/>
              <a:t>2</a:t>
            </a:r>
            <a:endParaRPr lang="en-US" baseline="-25000" dirty="0"/>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6200" y="1092200"/>
            <a:ext cx="6451600" cy="4673600"/>
          </a:xfrm>
          <a:prstGeom prst="rect">
            <a:avLst/>
          </a:prstGeom>
        </p:spPr>
      </p:pic>
      <p:sp>
        <p:nvSpPr>
          <p:cNvPr id="3" name="TextBox 2"/>
          <p:cNvSpPr txBox="1"/>
          <p:nvPr/>
        </p:nvSpPr>
        <p:spPr>
          <a:xfrm>
            <a:off x="807081" y="306583"/>
            <a:ext cx="7173759" cy="523220"/>
          </a:xfrm>
          <a:prstGeom prst="rect">
            <a:avLst/>
          </a:prstGeom>
          <a:noFill/>
        </p:spPr>
        <p:txBody>
          <a:bodyPr wrap="none" rtlCol="0">
            <a:spAutoFit/>
          </a:bodyPr>
          <a:lstStyle/>
          <a:p>
            <a:r>
              <a:rPr lang="en-US" sz="2800" dirty="0" smtClean="0"/>
              <a:t>Multi-wavelength Imaging Increases </a:t>
            </a:r>
            <a:r>
              <a:rPr lang="en-US" sz="2800" dirty="0" err="1" smtClean="0"/>
              <a:t>Photoxicity</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32000" y="1111250"/>
            <a:ext cx="5080000" cy="4635500"/>
          </a:xfrm>
          <a:prstGeom prst="rect">
            <a:avLst/>
          </a:prstGeom>
        </p:spPr>
      </p:pic>
      <p:sp>
        <p:nvSpPr>
          <p:cNvPr id="6" name="TextBox 5"/>
          <p:cNvSpPr txBox="1"/>
          <p:nvPr/>
        </p:nvSpPr>
        <p:spPr>
          <a:xfrm>
            <a:off x="2032000" y="416454"/>
            <a:ext cx="4572285" cy="584776"/>
          </a:xfrm>
          <a:prstGeom prst="rect">
            <a:avLst/>
          </a:prstGeom>
          <a:noFill/>
        </p:spPr>
        <p:txBody>
          <a:bodyPr wrap="none" rtlCol="0">
            <a:spAutoFit/>
          </a:bodyPr>
          <a:lstStyle/>
          <a:p>
            <a:r>
              <a:rPr lang="en-US" sz="3200" dirty="0" smtClean="0"/>
              <a:t>Green Fluorescent Protein</a:t>
            </a:r>
            <a:endParaRPr lang="en-US" sz="3200" dirty="0"/>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1281734" y="1209416"/>
          <a:ext cx="5778500" cy="1935479"/>
        </p:xfrm>
        <a:graphic>
          <a:graphicData uri="http://schemas.openxmlformats.org/drawingml/2006/table">
            <a:tbl>
              <a:tblPr/>
              <a:tblGrid>
                <a:gridCol w="825500"/>
                <a:gridCol w="825500"/>
                <a:gridCol w="825500"/>
                <a:gridCol w="825500"/>
                <a:gridCol w="825500"/>
                <a:gridCol w="825500"/>
                <a:gridCol w="825500"/>
              </a:tblGrid>
              <a:tr h="190500">
                <a:tc>
                  <a:txBody>
                    <a:bodyPr/>
                    <a:lstStyle/>
                    <a:p>
                      <a:pPr algn="ctr" fontAlgn="ctr"/>
                      <a:r>
                        <a:rPr lang="en-US" sz="1200" b="1" i="0" u="none" strike="noStrike">
                          <a:solidFill>
                            <a:srgbClr val="FFFFFF"/>
                          </a:solidFill>
                          <a:latin typeface="Calibri"/>
                        </a:rPr>
                        <a:t>Protein</a:t>
                      </a:r>
                    </a:p>
                  </a:txBody>
                  <a:tcPr marL="12700" marR="12700" marT="1270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808080"/>
                    </a:solidFill>
                  </a:tcPr>
                </a:tc>
                <a:tc>
                  <a:txBody>
                    <a:bodyPr/>
                    <a:lstStyle/>
                    <a:p>
                      <a:pPr algn="ctr" fontAlgn="ctr"/>
                      <a:r>
                        <a:rPr lang="en-US" sz="1200" b="1" i="0" u="none" strike="noStrike">
                          <a:solidFill>
                            <a:srgbClr val="FFFFFF"/>
                          </a:solidFill>
                          <a:latin typeface="Calibri"/>
                        </a:rPr>
                        <a:t>Excitation</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solidFill>
                      <a:srgbClr val="808080"/>
                    </a:solidFill>
                  </a:tcPr>
                </a:tc>
                <a:tc>
                  <a:txBody>
                    <a:bodyPr/>
                    <a:lstStyle/>
                    <a:p>
                      <a:pPr algn="ctr" fontAlgn="ctr"/>
                      <a:r>
                        <a:rPr lang="en-US" sz="1200" b="1" i="0" u="none" strike="noStrike">
                          <a:solidFill>
                            <a:srgbClr val="FFFFFF"/>
                          </a:solidFill>
                          <a:latin typeface="Calibri"/>
                        </a:rPr>
                        <a:t>Emission</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solidFill>
                      <a:srgbClr val="808080"/>
                    </a:solidFill>
                  </a:tcPr>
                </a:tc>
                <a:tc>
                  <a:txBody>
                    <a:bodyPr/>
                    <a:lstStyle/>
                    <a:p>
                      <a:pPr algn="ctr" fontAlgn="ctr"/>
                      <a:r>
                        <a:rPr lang="en-US" sz="1200" b="1" i="0" u="none" strike="noStrike">
                          <a:solidFill>
                            <a:srgbClr val="FFFFFF"/>
                          </a:solidFill>
                          <a:latin typeface="Calibri"/>
                        </a:rPr>
                        <a:t>Molar</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solidFill>
                      <a:srgbClr val="808080"/>
                    </a:solidFill>
                  </a:tcPr>
                </a:tc>
                <a:tc>
                  <a:txBody>
                    <a:bodyPr/>
                    <a:lstStyle/>
                    <a:p>
                      <a:pPr algn="ctr" fontAlgn="ctr"/>
                      <a:r>
                        <a:rPr lang="en-US" sz="1200" b="1" i="0" u="none" strike="noStrike">
                          <a:solidFill>
                            <a:srgbClr val="FFFFFF"/>
                          </a:solidFill>
                          <a:latin typeface="Calibri"/>
                        </a:rPr>
                        <a:t>Quantum</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solidFill>
                      <a:srgbClr val="808080"/>
                    </a:solidFill>
                  </a:tcPr>
                </a:tc>
                <a:tc>
                  <a:txBody>
                    <a:bodyPr/>
                    <a:lstStyle/>
                    <a:p>
                      <a:pPr algn="ctr" fontAlgn="ctr"/>
                      <a:r>
                        <a:rPr lang="en-US" sz="1200" b="1" i="1" u="none" strike="noStrike">
                          <a:solidFill>
                            <a:srgbClr val="FFFFFF"/>
                          </a:solidFill>
                          <a:latin typeface="Calibri"/>
                        </a:rPr>
                        <a:t>in vivo</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solidFill>
                      <a:srgbClr val="808080"/>
                    </a:solidFill>
                  </a:tcPr>
                </a:tc>
                <a:tc>
                  <a:txBody>
                    <a:bodyPr/>
                    <a:lstStyle/>
                    <a:p>
                      <a:pPr algn="ctr" fontAlgn="ctr"/>
                      <a:r>
                        <a:rPr lang="en-US" sz="1200" b="1" i="0" u="none" strike="noStrike">
                          <a:solidFill>
                            <a:srgbClr val="FFFFFF"/>
                          </a:solidFill>
                          <a:latin typeface="Calibri"/>
                        </a:rPr>
                        <a:t>Relative</a:t>
                      </a:r>
                    </a:p>
                  </a:txBody>
                  <a:tcPr marL="12700" marR="12700" marT="1270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808080"/>
                    </a:solidFill>
                  </a:tcPr>
                </a:tc>
              </a:tr>
              <a:tr h="190500">
                <a:tc>
                  <a:txBody>
                    <a:bodyPr/>
                    <a:lstStyle/>
                    <a:p>
                      <a:pPr algn="ctr" fontAlgn="ctr"/>
                      <a:r>
                        <a:rPr lang="en-US" sz="1200" b="1" i="0" u="none" strike="noStrike">
                          <a:solidFill>
                            <a:srgbClr val="FFFFFF"/>
                          </a:solidFill>
                          <a:latin typeface="Calibri"/>
                        </a:rPr>
                        <a:t>(Acronym)</a:t>
                      </a:r>
                    </a:p>
                  </a:txBody>
                  <a:tcPr marL="12700" marR="12700" marT="12700" marB="0" anchor="ctr">
                    <a:lnL w="12700" cap="flat" cmpd="sng" algn="ctr">
                      <a:solidFill>
                        <a:srgbClr val="000000"/>
                      </a:solidFill>
                      <a:prstDash val="solid"/>
                      <a:round/>
                      <a:headEnd type="none" w="med" len="med"/>
                      <a:tailEnd type="none" w="med" len="med"/>
                    </a:lnL>
                    <a:lnR>
                      <a:noFill/>
                    </a:lnR>
                    <a:lnT>
                      <a:noFill/>
                    </a:lnT>
                    <a:lnB>
                      <a:noFill/>
                    </a:lnB>
                    <a:solidFill>
                      <a:srgbClr val="808080"/>
                    </a:solidFill>
                  </a:tcPr>
                </a:tc>
                <a:tc>
                  <a:txBody>
                    <a:bodyPr/>
                    <a:lstStyle/>
                    <a:p>
                      <a:pPr algn="ctr" fontAlgn="ctr"/>
                      <a:r>
                        <a:rPr lang="en-US" sz="1200" b="1" i="0" u="none" strike="noStrike">
                          <a:solidFill>
                            <a:srgbClr val="FFFFFF"/>
                          </a:solidFill>
                          <a:latin typeface="Calibri"/>
                        </a:rPr>
                        <a:t>Maximum</a:t>
                      </a:r>
                    </a:p>
                  </a:txBody>
                  <a:tcPr marL="12700" marR="12700" marT="12700" marB="0" anchor="ctr">
                    <a:lnL>
                      <a:noFill/>
                    </a:lnL>
                    <a:lnR>
                      <a:noFill/>
                    </a:lnR>
                    <a:lnT>
                      <a:noFill/>
                    </a:lnT>
                    <a:lnB>
                      <a:noFill/>
                    </a:lnB>
                    <a:solidFill>
                      <a:srgbClr val="808080"/>
                    </a:solidFill>
                  </a:tcPr>
                </a:tc>
                <a:tc>
                  <a:txBody>
                    <a:bodyPr/>
                    <a:lstStyle/>
                    <a:p>
                      <a:pPr algn="ctr" fontAlgn="ctr"/>
                      <a:r>
                        <a:rPr lang="en-US" sz="1200" b="1" i="0" u="none" strike="noStrike">
                          <a:solidFill>
                            <a:srgbClr val="FFFFFF"/>
                          </a:solidFill>
                          <a:latin typeface="Calibri"/>
                        </a:rPr>
                        <a:t>Maximum</a:t>
                      </a:r>
                    </a:p>
                  </a:txBody>
                  <a:tcPr marL="12700" marR="12700" marT="12700" marB="0" anchor="ctr">
                    <a:lnL>
                      <a:noFill/>
                    </a:lnL>
                    <a:lnR>
                      <a:noFill/>
                    </a:lnR>
                    <a:lnT>
                      <a:noFill/>
                    </a:lnT>
                    <a:lnB>
                      <a:noFill/>
                    </a:lnB>
                    <a:solidFill>
                      <a:srgbClr val="808080"/>
                    </a:solidFill>
                  </a:tcPr>
                </a:tc>
                <a:tc>
                  <a:txBody>
                    <a:bodyPr/>
                    <a:lstStyle/>
                    <a:p>
                      <a:pPr algn="ctr" fontAlgn="ctr"/>
                      <a:r>
                        <a:rPr lang="en-US" sz="1200" b="1" i="0" u="none" strike="noStrike">
                          <a:solidFill>
                            <a:srgbClr val="FFFFFF"/>
                          </a:solidFill>
                          <a:latin typeface="Calibri"/>
                        </a:rPr>
                        <a:t>Extinction</a:t>
                      </a:r>
                    </a:p>
                  </a:txBody>
                  <a:tcPr marL="12700" marR="12700" marT="12700" marB="0" anchor="ctr">
                    <a:lnL>
                      <a:noFill/>
                    </a:lnL>
                    <a:lnR>
                      <a:noFill/>
                    </a:lnR>
                    <a:lnT>
                      <a:noFill/>
                    </a:lnT>
                    <a:lnB>
                      <a:noFill/>
                    </a:lnB>
                    <a:solidFill>
                      <a:srgbClr val="808080"/>
                    </a:solidFill>
                  </a:tcPr>
                </a:tc>
                <a:tc>
                  <a:txBody>
                    <a:bodyPr/>
                    <a:lstStyle/>
                    <a:p>
                      <a:pPr algn="ctr" fontAlgn="ctr"/>
                      <a:r>
                        <a:rPr lang="en-US" sz="1200" b="1" i="0" u="none" strike="noStrike">
                          <a:solidFill>
                            <a:srgbClr val="FFFFFF"/>
                          </a:solidFill>
                          <a:latin typeface="Calibri"/>
                        </a:rPr>
                        <a:t>Yield</a:t>
                      </a:r>
                    </a:p>
                  </a:txBody>
                  <a:tcPr marL="12700" marR="12700" marT="12700" marB="0" anchor="ctr">
                    <a:lnL>
                      <a:noFill/>
                    </a:lnL>
                    <a:lnR>
                      <a:noFill/>
                    </a:lnR>
                    <a:lnT>
                      <a:noFill/>
                    </a:lnT>
                    <a:lnB>
                      <a:noFill/>
                    </a:lnB>
                    <a:solidFill>
                      <a:srgbClr val="808080"/>
                    </a:solidFill>
                  </a:tcPr>
                </a:tc>
                <a:tc>
                  <a:txBody>
                    <a:bodyPr/>
                    <a:lstStyle/>
                    <a:p>
                      <a:pPr algn="ctr" fontAlgn="ctr"/>
                      <a:r>
                        <a:rPr lang="en-US" sz="1200" b="1" i="0" u="none" strike="noStrike">
                          <a:solidFill>
                            <a:srgbClr val="FFFFFF"/>
                          </a:solidFill>
                          <a:latin typeface="Calibri"/>
                        </a:rPr>
                        <a:t>Structure</a:t>
                      </a:r>
                    </a:p>
                  </a:txBody>
                  <a:tcPr marL="12700" marR="12700" marT="12700" marB="0" anchor="ctr">
                    <a:lnL>
                      <a:noFill/>
                    </a:lnL>
                    <a:lnR>
                      <a:noFill/>
                    </a:lnR>
                    <a:lnT>
                      <a:noFill/>
                    </a:lnT>
                    <a:lnB>
                      <a:noFill/>
                    </a:lnB>
                    <a:solidFill>
                      <a:srgbClr val="808080"/>
                    </a:solidFill>
                  </a:tcPr>
                </a:tc>
                <a:tc>
                  <a:txBody>
                    <a:bodyPr/>
                    <a:lstStyle/>
                    <a:p>
                      <a:pPr algn="ctr" fontAlgn="ctr"/>
                      <a:r>
                        <a:rPr lang="en-US" sz="1200" b="1" i="0" u="none" strike="noStrike">
                          <a:solidFill>
                            <a:srgbClr val="FFFFFF"/>
                          </a:solidFill>
                          <a:latin typeface="Calibri"/>
                        </a:rPr>
                        <a:t>Brightness</a:t>
                      </a:r>
                    </a:p>
                  </a:txBody>
                  <a:tcPr marL="12700" marR="12700" marT="12700" marB="0" anchor="ctr">
                    <a:lnL>
                      <a:noFill/>
                    </a:lnL>
                    <a:lnR w="12700" cap="flat" cmpd="sng" algn="ctr">
                      <a:solidFill>
                        <a:srgbClr val="000000"/>
                      </a:solidFill>
                      <a:prstDash val="solid"/>
                      <a:round/>
                      <a:headEnd type="none" w="med" len="med"/>
                      <a:tailEnd type="none" w="med" len="med"/>
                    </a:lnR>
                    <a:lnT>
                      <a:noFill/>
                    </a:lnT>
                    <a:lnB>
                      <a:noFill/>
                    </a:lnB>
                    <a:solidFill>
                      <a:srgbClr val="808080"/>
                    </a:solidFill>
                  </a:tcPr>
                </a:tc>
              </a:tr>
              <a:tr h="190500">
                <a:tc>
                  <a:txBody>
                    <a:bodyPr/>
                    <a:lstStyle/>
                    <a:p>
                      <a:pPr algn="ctr" fontAlgn="ctr"/>
                      <a:r>
                        <a:rPr lang="en-US" sz="1200" b="1" i="0" u="none" strike="noStrike">
                          <a:solidFill>
                            <a:srgbClr val="FFFFFF"/>
                          </a:solidFill>
                          <a:latin typeface="Calibri"/>
                        </a:rPr>
                        <a:t> </a:t>
                      </a:r>
                    </a:p>
                  </a:txBody>
                  <a:tcPr marL="12700" marR="12700" marT="12700" marB="0" anchor="ctr">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200" b="1" i="0" u="none" strike="noStrike">
                          <a:solidFill>
                            <a:srgbClr val="FFFFFF"/>
                          </a:solidFill>
                          <a:latin typeface="Calibri"/>
                        </a:rPr>
                        <a:t>(nm)</a:t>
                      </a:r>
                    </a:p>
                  </a:txBody>
                  <a:tcPr marL="12700" marR="12700" marT="12700" marB="0" anchor="ctr">
                    <a:lnL>
                      <a:noFill/>
                    </a:lnL>
                    <a:lnR>
                      <a:noFill/>
                    </a:lnR>
                    <a:lnT>
                      <a:noFill/>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200" b="1" i="0" u="none" strike="noStrike">
                          <a:solidFill>
                            <a:srgbClr val="FFFFFF"/>
                          </a:solidFill>
                          <a:latin typeface="Calibri"/>
                        </a:rPr>
                        <a:t>(nm)</a:t>
                      </a:r>
                    </a:p>
                  </a:txBody>
                  <a:tcPr marL="12700" marR="12700" marT="12700" marB="0" anchor="ctr">
                    <a:lnL>
                      <a:noFill/>
                    </a:lnL>
                    <a:lnR>
                      <a:noFill/>
                    </a:lnR>
                    <a:lnT>
                      <a:noFill/>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200" b="1" i="0" u="none" strike="noStrike">
                          <a:solidFill>
                            <a:srgbClr val="FFFFFF"/>
                          </a:solidFill>
                          <a:latin typeface="Calibri"/>
                        </a:rPr>
                        <a:t>Coefficient</a:t>
                      </a:r>
                    </a:p>
                  </a:txBody>
                  <a:tcPr marL="12700" marR="12700" marT="12700" marB="0" anchor="ctr">
                    <a:lnL>
                      <a:noFill/>
                    </a:lnL>
                    <a:lnR>
                      <a:noFill/>
                    </a:lnR>
                    <a:lnT>
                      <a:noFill/>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200" b="1" i="0" u="none" strike="noStrike">
                          <a:solidFill>
                            <a:srgbClr val="FFFFFF"/>
                          </a:solidFill>
                          <a:latin typeface="Calibri"/>
                        </a:rPr>
                        <a:t> </a:t>
                      </a:r>
                    </a:p>
                  </a:txBody>
                  <a:tcPr marL="12700" marR="12700" marT="12700" marB="0" anchor="ctr">
                    <a:lnL>
                      <a:noFill/>
                    </a:lnL>
                    <a:lnR>
                      <a:noFill/>
                    </a:lnR>
                    <a:lnT>
                      <a:noFill/>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200" b="1" i="0" u="none" strike="noStrike">
                          <a:solidFill>
                            <a:srgbClr val="FFFFFF"/>
                          </a:solidFill>
                          <a:latin typeface="Calibri"/>
                        </a:rPr>
                        <a:t> </a:t>
                      </a:r>
                    </a:p>
                  </a:txBody>
                  <a:tcPr marL="12700" marR="12700" marT="12700" marB="0" anchor="ctr">
                    <a:lnL>
                      <a:noFill/>
                    </a:lnL>
                    <a:lnR>
                      <a:noFill/>
                    </a:lnR>
                    <a:lnT>
                      <a:noFill/>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200" b="1" i="0" u="none" strike="noStrike">
                          <a:solidFill>
                            <a:srgbClr val="FFFFFF"/>
                          </a:solidFill>
                          <a:latin typeface="Calibri"/>
                        </a:rPr>
                        <a:t>(% of EGFP)</a:t>
                      </a:r>
                    </a:p>
                  </a:txBody>
                  <a:tcPr marL="12700" marR="12700" marT="12700" marB="0" anchor="ctr">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808080"/>
                    </a:solidFill>
                  </a:tcPr>
                </a:tc>
              </a:tr>
              <a:tr h="190500">
                <a:tc>
                  <a:txBody>
                    <a:bodyPr/>
                    <a:lstStyle/>
                    <a:p>
                      <a:pPr algn="l" fontAlgn="ctr"/>
                      <a:r>
                        <a:rPr lang="en-US" sz="1200" b="1" i="0" u="none" strike="noStrike">
                          <a:solidFill>
                            <a:srgbClr val="000000"/>
                          </a:solidFill>
                          <a:latin typeface="Calibri"/>
                        </a:rPr>
                        <a:t>GFP (wt)</a:t>
                      </a:r>
                    </a:p>
                  </a:txBody>
                  <a:tcPr marL="12700" marR="12700" marT="12700"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008000"/>
                    </a:solidFill>
                  </a:tcPr>
                </a:tc>
                <a:tc>
                  <a:txBody>
                    <a:bodyPr/>
                    <a:lstStyle/>
                    <a:p>
                      <a:pPr algn="ctr" fontAlgn="ctr"/>
                      <a:r>
                        <a:rPr lang="en-US" sz="1200" b="1" i="0" u="none" strike="noStrike">
                          <a:solidFill>
                            <a:srgbClr val="000000"/>
                          </a:solidFill>
                          <a:latin typeface="Calibri"/>
                        </a:rPr>
                        <a:t>395/475</a:t>
                      </a:r>
                    </a:p>
                  </a:txBody>
                  <a:tcPr marL="12700" marR="12700" marT="12700" marB="0" anchor="ctr">
                    <a:lnL>
                      <a:noFill/>
                    </a:lnL>
                    <a:lnR>
                      <a:noFill/>
                    </a:lnR>
                    <a:lnT w="6350" cap="flat" cmpd="sng" algn="ctr">
                      <a:solidFill>
                        <a:srgbClr val="000000"/>
                      </a:solidFill>
                      <a:prstDash val="solid"/>
                      <a:round/>
                      <a:headEnd type="none" w="med" len="med"/>
                      <a:tailEnd type="none" w="med" len="med"/>
                    </a:lnT>
                    <a:lnB>
                      <a:noFill/>
                    </a:lnB>
                    <a:solidFill>
                      <a:srgbClr val="008000"/>
                    </a:solidFill>
                  </a:tcPr>
                </a:tc>
                <a:tc>
                  <a:txBody>
                    <a:bodyPr/>
                    <a:lstStyle/>
                    <a:p>
                      <a:pPr algn="ctr" fontAlgn="ctr"/>
                      <a:r>
                        <a:rPr lang="en-US" sz="1200" b="1" i="0" u="none" strike="noStrike">
                          <a:solidFill>
                            <a:srgbClr val="000000"/>
                          </a:solidFill>
                          <a:latin typeface="Calibri"/>
                        </a:rPr>
                        <a:t>509</a:t>
                      </a:r>
                    </a:p>
                  </a:txBody>
                  <a:tcPr marL="12700" marR="12700" marT="12700" marB="0" anchor="ctr">
                    <a:lnL>
                      <a:noFill/>
                    </a:lnL>
                    <a:lnR>
                      <a:noFill/>
                    </a:lnR>
                    <a:lnT w="6350" cap="flat" cmpd="sng" algn="ctr">
                      <a:solidFill>
                        <a:srgbClr val="000000"/>
                      </a:solidFill>
                      <a:prstDash val="solid"/>
                      <a:round/>
                      <a:headEnd type="none" w="med" len="med"/>
                      <a:tailEnd type="none" w="med" len="med"/>
                    </a:lnT>
                    <a:lnB>
                      <a:noFill/>
                    </a:lnB>
                    <a:solidFill>
                      <a:srgbClr val="008000"/>
                    </a:solidFill>
                  </a:tcPr>
                </a:tc>
                <a:tc>
                  <a:txBody>
                    <a:bodyPr/>
                    <a:lstStyle/>
                    <a:p>
                      <a:pPr algn="ctr" fontAlgn="ctr"/>
                      <a:r>
                        <a:rPr lang="en-US" sz="1200" b="1" i="0" u="none" strike="noStrike">
                          <a:solidFill>
                            <a:srgbClr val="000000"/>
                          </a:solidFill>
                          <a:latin typeface="Calibri"/>
                        </a:rPr>
                        <a:t>21,000</a:t>
                      </a:r>
                    </a:p>
                  </a:txBody>
                  <a:tcPr marL="12700" marR="12700" marT="12700" marB="0" anchor="ctr">
                    <a:lnL>
                      <a:noFill/>
                    </a:lnL>
                    <a:lnR>
                      <a:noFill/>
                    </a:lnR>
                    <a:lnT w="6350" cap="flat" cmpd="sng" algn="ctr">
                      <a:solidFill>
                        <a:srgbClr val="000000"/>
                      </a:solidFill>
                      <a:prstDash val="solid"/>
                      <a:round/>
                      <a:headEnd type="none" w="med" len="med"/>
                      <a:tailEnd type="none" w="med" len="med"/>
                    </a:lnT>
                    <a:lnB>
                      <a:noFill/>
                    </a:lnB>
                    <a:solidFill>
                      <a:srgbClr val="008000"/>
                    </a:solidFill>
                  </a:tcPr>
                </a:tc>
                <a:tc>
                  <a:txBody>
                    <a:bodyPr/>
                    <a:lstStyle/>
                    <a:p>
                      <a:pPr algn="ctr" fontAlgn="ctr"/>
                      <a:r>
                        <a:rPr lang="en-US" sz="1200" b="1" i="0" u="none" strike="noStrike">
                          <a:solidFill>
                            <a:srgbClr val="000000"/>
                          </a:solidFill>
                          <a:latin typeface="Calibri"/>
                        </a:rPr>
                        <a:t>0.77</a:t>
                      </a:r>
                    </a:p>
                  </a:txBody>
                  <a:tcPr marL="12700" marR="12700" marT="12700" marB="0" anchor="ctr">
                    <a:lnL>
                      <a:noFill/>
                    </a:lnL>
                    <a:lnR>
                      <a:noFill/>
                    </a:lnR>
                    <a:lnT w="6350" cap="flat" cmpd="sng" algn="ctr">
                      <a:solidFill>
                        <a:srgbClr val="000000"/>
                      </a:solidFill>
                      <a:prstDash val="solid"/>
                      <a:round/>
                      <a:headEnd type="none" w="med" len="med"/>
                      <a:tailEnd type="none" w="med" len="med"/>
                    </a:lnT>
                    <a:lnB>
                      <a:noFill/>
                    </a:lnB>
                    <a:solidFill>
                      <a:srgbClr val="008000"/>
                    </a:solidFill>
                  </a:tcPr>
                </a:tc>
                <a:tc>
                  <a:txBody>
                    <a:bodyPr/>
                    <a:lstStyle/>
                    <a:p>
                      <a:pPr algn="ctr" fontAlgn="ctr"/>
                      <a:r>
                        <a:rPr lang="en-US" sz="1200" b="1" i="0" u="none" strike="noStrike">
                          <a:solidFill>
                            <a:srgbClr val="000000"/>
                          </a:solidFill>
                          <a:latin typeface="Calibri"/>
                        </a:rPr>
                        <a:t>Monomer*</a:t>
                      </a:r>
                    </a:p>
                  </a:txBody>
                  <a:tcPr marL="12700" marR="12700" marT="12700" marB="0" anchor="ctr">
                    <a:lnL>
                      <a:noFill/>
                    </a:lnL>
                    <a:lnR>
                      <a:noFill/>
                    </a:lnR>
                    <a:lnT w="6350" cap="flat" cmpd="sng" algn="ctr">
                      <a:solidFill>
                        <a:srgbClr val="000000"/>
                      </a:solidFill>
                      <a:prstDash val="solid"/>
                      <a:round/>
                      <a:headEnd type="none" w="med" len="med"/>
                      <a:tailEnd type="none" w="med" len="med"/>
                    </a:lnT>
                    <a:lnB>
                      <a:noFill/>
                    </a:lnB>
                    <a:solidFill>
                      <a:srgbClr val="008000"/>
                    </a:solidFill>
                  </a:tcPr>
                </a:tc>
                <a:tc>
                  <a:txBody>
                    <a:bodyPr/>
                    <a:lstStyle/>
                    <a:p>
                      <a:pPr algn="ctr" fontAlgn="ctr"/>
                      <a:r>
                        <a:rPr lang="en-US" sz="1200" b="1" i="0" u="none" strike="noStrike">
                          <a:solidFill>
                            <a:srgbClr val="000000"/>
                          </a:solidFill>
                          <a:latin typeface="Calibri"/>
                        </a:rPr>
                        <a:t>48</a:t>
                      </a:r>
                    </a:p>
                  </a:txBody>
                  <a:tcPr marL="12700" marR="12700" marT="12700"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008000"/>
                    </a:solidFill>
                  </a:tcPr>
                </a:tc>
              </a:tr>
              <a:tr h="190500">
                <a:tc gridSpan="7">
                  <a:txBody>
                    <a:bodyPr/>
                    <a:lstStyle/>
                    <a:p>
                      <a:pPr algn="l" fontAlgn="ctr"/>
                      <a:r>
                        <a:rPr lang="en-US" sz="1200" b="1" i="0" u="none" strike="noStrike">
                          <a:solidFill>
                            <a:srgbClr val="000000"/>
                          </a:solidFill>
                          <a:latin typeface="Calibri"/>
                        </a:rPr>
                        <a:t>Green Fluorescent Proteins</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FBFB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81000">
                <a:tc>
                  <a:txBody>
                    <a:bodyPr/>
                    <a:lstStyle/>
                    <a:p>
                      <a:pPr algn="l" fontAlgn="ctr"/>
                      <a:r>
                        <a:rPr lang="en-US" sz="1200" b="1" i="0" u="none" strike="noStrike">
                          <a:solidFill>
                            <a:srgbClr val="000000"/>
                          </a:solidFill>
                          <a:latin typeface="Calibri"/>
                        </a:rPr>
                        <a:t>EGFP</a:t>
                      </a:r>
                    </a:p>
                  </a:txBody>
                  <a:tcPr marL="12700" marR="12700" marT="12700" marB="0" anchor="ctr">
                    <a:lnL w="1270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ctr" fontAlgn="ctr"/>
                      <a:r>
                        <a:rPr lang="en-US" sz="1200" b="1" i="0" u="none" strike="noStrike">
                          <a:solidFill>
                            <a:srgbClr val="000000"/>
                          </a:solidFill>
                          <a:latin typeface="Calibri"/>
                        </a:rPr>
                        <a:t>484</a:t>
                      </a:r>
                    </a:p>
                  </a:txBody>
                  <a:tcPr marL="12700" marR="12700" marT="12700" marB="0" anchor="ctr">
                    <a:lnL>
                      <a:noFill/>
                    </a:lnL>
                    <a:lnR>
                      <a:noFill/>
                    </a:lnR>
                    <a:lnT>
                      <a:noFill/>
                    </a:lnT>
                    <a:lnB>
                      <a:noFill/>
                    </a:lnB>
                    <a:solidFill>
                      <a:srgbClr val="D8E4BC"/>
                    </a:solidFill>
                  </a:tcPr>
                </a:tc>
                <a:tc>
                  <a:txBody>
                    <a:bodyPr/>
                    <a:lstStyle/>
                    <a:p>
                      <a:pPr algn="ctr" fontAlgn="ctr"/>
                      <a:r>
                        <a:rPr lang="en-US" sz="1200" b="1" i="0" u="none" strike="noStrike">
                          <a:solidFill>
                            <a:srgbClr val="000000"/>
                          </a:solidFill>
                          <a:latin typeface="Calibri"/>
                        </a:rPr>
                        <a:t>507</a:t>
                      </a:r>
                    </a:p>
                  </a:txBody>
                  <a:tcPr marL="12700" marR="12700" marT="12700" marB="0" anchor="ctr">
                    <a:lnL>
                      <a:noFill/>
                    </a:lnL>
                    <a:lnR>
                      <a:noFill/>
                    </a:lnR>
                    <a:lnT>
                      <a:noFill/>
                    </a:lnT>
                    <a:lnB>
                      <a:noFill/>
                    </a:lnB>
                    <a:solidFill>
                      <a:srgbClr val="D8E4BC"/>
                    </a:solidFill>
                  </a:tcPr>
                </a:tc>
                <a:tc>
                  <a:txBody>
                    <a:bodyPr/>
                    <a:lstStyle/>
                    <a:p>
                      <a:pPr algn="ctr" fontAlgn="ctr"/>
                      <a:r>
                        <a:rPr lang="en-US" sz="1200" b="1" i="0" u="none" strike="noStrike">
                          <a:solidFill>
                            <a:srgbClr val="000000"/>
                          </a:solidFill>
                          <a:latin typeface="Calibri"/>
                        </a:rPr>
                        <a:t>56,000</a:t>
                      </a:r>
                    </a:p>
                  </a:txBody>
                  <a:tcPr marL="12700" marR="12700" marT="12700" marB="0" anchor="ctr">
                    <a:lnL>
                      <a:noFill/>
                    </a:lnL>
                    <a:lnR>
                      <a:noFill/>
                    </a:lnR>
                    <a:lnT>
                      <a:noFill/>
                    </a:lnT>
                    <a:lnB>
                      <a:noFill/>
                    </a:lnB>
                    <a:solidFill>
                      <a:srgbClr val="D8E4BC"/>
                    </a:solidFill>
                  </a:tcPr>
                </a:tc>
                <a:tc>
                  <a:txBody>
                    <a:bodyPr/>
                    <a:lstStyle/>
                    <a:p>
                      <a:pPr algn="ctr" fontAlgn="ctr"/>
                      <a:r>
                        <a:rPr lang="en-US" sz="1200" b="1" i="0" u="none" strike="noStrike">
                          <a:solidFill>
                            <a:srgbClr val="000000"/>
                          </a:solidFill>
                          <a:latin typeface="Calibri"/>
                        </a:rPr>
                        <a:t>0.6</a:t>
                      </a:r>
                    </a:p>
                  </a:txBody>
                  <a:tcPr marL="12700" marR="12700" marT="12700" marB="0" anchor="ctr">
                    <a:lnL>
                      <a:noFill/>
                    </a:lnL>
                    <a:lnR>
                      <a:noFill/>
                    </a:lnR>
                    <a:lnT>
                      <a:noFill/>
                    </a:lnT>
                    <a:lnB>
                      <a:noFill/>
                    </a:lnB>
                    <a:solidFill>
                      <a:srgbClr val="D8E4BC"/>
                    </a:solidFill>
                  </a:tcPr>
                </a:tc>
                <a:tc>
                  <a:txBody>
                    <a:bodyPr/>
                    <a:lstStyle/>
                    <a:p>
                      <a:pPr algn="ctr" fontAlgn="ctr"/>
                      <a:r>
                        <a:rPr lang="en-US" sz="1200" b="1" i="0" u="none" strike="noStrike">
                          <a:solidFill>
                            <a:srgbClr val="000000"/>
                          </a:solidFill>
                          <a:latin typeface="Calibri"/>
                        </a:rPr>
                        <a:t>Monomer*</a:t>
                      </a:r>
                    </a:p>
                  </a:txBody>
                  <a:tcPr marL="12700" marR="12700" marT="12700" marB="0" anchor="ctr">
                    <a:lnL>
                      <a:noFill/>
                    </a:lnL>
                    <a:lnR>
                      <a:noFill/>
                    </a:lnR>
                    <a:lnT>
                      <a:noFill/>
                    </a:lnT>
                    <a:lnB>
                      <a:noFill/>
                    </a:lnB>
                    <a:solidFill>
                      <a:srgbClr val="D8E4BC"/>
                    </a:solidFill>
                  </a:tcPr>
                </a:tc>
                <a:tc>
                  <a:txBody>
                    <a:bodyPr/>
                    <a:lstStyle/>
                    <a:p>
                      <a:pPr algn="ctr" fontAlgn="ctr"/>
                      <a:r>
                        <a:rPr lang="en-US" sz="1200" b="1" i="0" u="none" strike="noStrike">
                          <a:solidFill>
                            <a:srgbClr val="000000"/>
                          </a:solidFill>
                          <a:latin typeface="Calibri"/>
                        </a:rPr>
                        <a:t>100</a:t>
                      </a:r>
                    </a:p>
                  </a:txBody>
                  <a:tcPr marL="12700" marR="12700" marT="12700" marB="0" anchor="ctr">
                    <a:lnL>
                      <a:noFill/>
                    </a:lnL>
                    <a:lnR w="12700" cap="flat" cmpd="sng" algn="ctr">
                      <a:solidFill>
                        <a:srgbClr val="000000"/>
                      </a:solidFill>
                      <a:prstDash val="solid"/>
                      <a:round/>
                      <a:headEnd type="none" w="med" len="med"/>
                      <a:tailEnd type="none" w="med" len="med"/>
                    </a:lnR>
                    <a:lnT>
                      <a:noFill/>
                    </a:lnT>
                    <a:lnB>
                      <a:noFill/>
                    </a:lnB>
                    <a:solidFill>
                      <a:srgbClr val="D8E4BC"/>
                    </a:solidFill>
                  </a:tcPr>
                </a:tc>
              </a:tr>
              <a:tr h="190500">
                <a:tc>
                  <a:txBody>
                    <a:bodyPr/>
                    <a:lstStyle/>
                    <a:p>
                      <a:pPr algn="l" fontAlgn="ctr"/>
                      <a:r>
                        <a:rPr lang="en-US" sz="1200" b="1" i="0" u="none" strike="noStrike">
                          <a:solidFill>
                            <a:srgbClr val="000000"/>
                          </a:solidFill>
                          <a:latin typeface="Calibri"/>
                        </a:rPr>
                        <a:t>Emerald</a:t>
                      </a:r>
                    </a:p>
                  </a:txBody>
                  <a:tcPr marL="12700" marR="12700" marT="12700" marB="0" anchor="ctr">
                    <a:lnL w="1270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ctr" fontAlgn="ctr"/>
                      <a:r>
                        <a:rPr lang="en-US" sz="1200" b="1" i="0" u="none" strike="noStrike">
                          <a:solidFill>
                            <a:srgbClr val="000000"/>
                          </a:solidFill>
                          <a:latin typeface="Calibri"/>
                        </a:rPr>
                        <a:t>487</a:t>
                      </a:r>
                    </a:p>
                  </a:txBody>
                  <a:tcPr marL="12700" marR="12700" marT="12700" marB="0" anchor="ctr">
                    <a:lnL>
                      <a:noFill/>
                    </a:lnL>
                    <a:lnR>
                      <a:noFill/>
                    </a:lnR>
                    <a:lnT>
                      <a:noFill/>
                    </a:lnT>
                    <a:lnB>
                      <a:noFill/>
                    </a:lnB>
                    <a:solidFill>
                      <a:srgbClr val="D8E4BC"/>
                    </a:solidFill>
                  </a:tcPr>
                </a:tc>
                <a:tc>
                  <a:txBody>
                    <a:bodyPr/>
                    <a:lstStyle/>
                    <a:p>
                      <a:pPr algn="ctr" fontAlgn="ctr"/>
                      <a:r>
                        <a:rPr lang="en-US" sz="1200" b="1" i="0" u="none" strike="noStrike">
                          <a:solidFill>
                            <a:srgbClr val="000000"/>
                          </a:solidFill>
                          <a:latin typeface="Calibri"/>
                        </a:rPr>
                        <a:t>509</a:t>
                      </a:r>
                    </a:p>
                  </a:txBody>
                  <a:tcPr marL="12700" marR="12700" marT="12700" marB="0" anchor="ctr">
                    <a:lnL>
                      <a:noFill/>
                    </a:lnL>
                    <a:lnR>
                      <a:noFill/>
                    </a:lnR>
                    <a:lnT>
                      <a:noFill/>
                    </a:lnT>
                    <a:lnB>
                      <a:noFill/>
                    </a:lnB>
                    <a:solidFill>
                      <a:srgbClr val="D8E4BC"/>
                    </a:solidFill>
                  </a:tcPr>
                </a:tc>
                <a:tc>
                  <a:txBody>
                    <a:bodyPr/>
                    <a:lstStyle/>
                    <a:p>
                      <a:pPr algn="ctr" fontAlgn="ctr"/>
                      <a:r>
                        <a:rPr lang="en-US" sz="1200" b="1" i="0" u="none" strike="noStrike">
                          <a:solidFill>
                            <a:srgbClr val="000000"/>
                          </a:solidFill>
                          <a:latin typeface="Calibri"/>
                        </a:rPr>
                        <a:t>57,500</a:t>
                      </a:r>
                    </a:p>
                  </a:txBody>
                  <a:tcPr marL="12700" marR="12700" marT="12700" marB="0" anchor="ctr">
                    <a:lnL>
                      <a:noFill/>
                    </a:lnL>
                    <a:lnR>
                      <a:noFill/>
                    </a:lnR>
                    <a:lnT>
                      <a:noFill/>
                    </a:lnT>
                    <a:lnB>
                      <a:noFill/>
                    </a:lnB>
                    <a:solidFill>
                      <a:srgbClr val="D8E4BC"/>
                    </a:solidFill>
                  </a:tcPr>
                </a:tc>
                <a:tc>
                  <a:txBody>
                    <a:bodyPr/>
                    <a:lstStyle/>
                    <a:p>
                      <a:pPr algn="ctr" fontAlgn="ctr"/>
                      <a:r>
                        <a:rPr lang="en-US" sz="1200" b="1" i="0" u="none" strike="noStrike">
                          <a:solidFill>
                            <a:srgbClr val="000000"/>
                          </a:solidFill>
                          <a:latin typeface="Calibri"/>
                        </a:rPr>
                        <a:t>0.68</a:t>
                      </a:r>
                    </a:p>
                  </a:txBody>
                  <a:tcPr marL="12700" marR="12700" marT="12700" marB="0" anchor="ctr">
                    <a:lnL>
                      <a:noFill/>
                    </a:lnL>
                    <a:lnR>
                      <a:noFill/>
                    </a:lnR>
                    <a:lnT>
                      <a:noFill/>
                    </a:lnT>
                    <a:lnB>
                      <a:noFill/>
                    </a:lnB>
                    <a:solidFill>
                      <a:srgbClr val="D8E4BC"/>
                    </a:solidFill>
                  </a:tcPr>
                </a:tc>
                <a:tc>
                  <a:txBody>
                    <a:bodyPr/>
                    <a:lstStyle/>
                    <a:p>
                      <a:pPr algn="ctr" fontAlgn="ctr"/>
                      <a:r>
                        <a:rPr lang="en-US" sz="1200" b="1" i="0" u="none" strike="noStrike">
                          <a:solidFill>
                            <a:srgbClr val="000000"/>
                          </a:solidFill>
                          <a:latin typeface="Calibri"/>
                        </a:rPr>
                        <a:t>Monomer*</a:t>
                      </a:r>
                    </a:p>
                  </a:txBody>
                  <a:tcPr marL="12700" marR="12700" marT="12700" marB="0" anchor="ctr">
                    <a:lnL>
                      <a:noFill/>
                    </a:lnL>
                    <a:lnR>
                      <a:noFill/>
                    </a:lnR>
                    <a:lnT>
                      <a:noFill/>
                    </a:lnT>
                    <a:lnB>
                      <a:noFill/>
                    </a:lnB>
                    <a:solidFill>
                      <a:srgbClr val="D8E4BC"/>
                    </a:solidFill>
                  </a:tcPr>
                </a:tc>
                <a:tc>
                  <a:txBody>
                    <a:bodyPr/>
                    <a:lstStyle/>
                    <a:p>
                      <a:pPr algn="ctr" fontAlgn="ctr"/>
                      <a:r>
                        <a:rPr lang="en-US" sz="1200" b="1" i="0" u="none" strike="noStrike">
                          <a:solidFill>
                            <a:srgbClr val="000000"/>
                          </a:solidFill>
                          <a:latin typeface="Calibri"/>
                        </a:rPr>
                        <a:t>116</a:t>
                      </a:r>
                    </a:p>
                  </a:txBody>
                  <a:tcPr marL="12700" marR="12700" marT="12700" marB="0" anchor="ctr">
                    <a:lnL>
                      <a:noFill/>
                    </a:lnL>
                    <a:lnR w="12700" cap="flat" cmpd="sng" algn="ctr">
                      <a:solidFill>
                        <a:srgbClr val="000000"/>
                      </a:solidFill>
                      <a:prstDash val="solid"/>
                      <a:round/>
                      <a:headEnd type="none" w="med" len="med"/>
                      <a:tailEnd type="none" w="med" len="med"/>
                    </a:lnR>
                    <a:lnT>
                      <a:noFill/>
                    </a:lnT>
                    <a:lnB>
                      <a:noFill/>
                    </a:lnB>
                    <a:solidFill>
                      <a:srgbClr val="D8E4BC"/>
                    </a:solidFill>
                  </a:tcPr>
                </a:tc>
              </a:tr>
              <a:tr h="381000">
                <a:tc>
                  <a:txBody>
                    <a:bodyPr/>
                    <a:lstStyle/>
                    <a:p>
                      <a:pPr algn="l" fontAlgn="ctr"/>
                      <a:r>
                        <a:rPr lang="en-US" sz="1200" b="1" i="0" u="none" strike="noStrike">
                          <a:solidFill>
                            <a:srgbClr val="000000"/>
                          </a:solidFill>
                          <a:latin typeface="Calibri"/>
                        </a:rPr>
                        <a:t>Superfolder GFP</a:t>
                      </a:r>
                    </a:p>
                  </a:txBody>
                  <a:tcPr marL="12700" marR="12700" marT="12700" marB="0" anchor="ctr">
                    <a:lnL w="12700" cap="flat" cmpd="sng" algn="ctr">
                      <a:solidFill>
                        <a:srgbClr val="000000"/>
                      </a:solidFill>
                      <a:prstDash val="solid"/>
                      <a:round/>
                      <a:headEnd type="none" w="med" len="med"/>
                      <a:tailEnd type="none" w="med" len="med"/>
                    </a:lnL>
                    <a:lnR>
                      <a:noFill/>
                    </a:lnR>
                    <a:lnT>
                      <a:noFill/>
                    </a:lnT>
                    <a:lnB>
                      <a:noFill/>
                    </a:lnB>
                    <a:solidFill>
                      <a:srgbClr val="D8E4BC"/>
                    </a:solidFill>
                  </a:tcPr>
                </a:tc>
                <a:tc>
                  <a:txBody>
                    <a:bodyPr/>
                    <a:lstStyle/>
                    <a:p>
                      <a:pPr algn="ctr" fontAlgn="ctr"/>
                      <a:r>
                        <a:rPr lang="en-US" sz="1200" b="1" i="0" u="none" strike="noStrike">
                          <a:solidFill>
                            <a:srgbClr val="000000"/>
                          </a:solidFill>
                          <a:latin typeface="Calibri"/>
                        </a:rPr>
                        <a:t>485</a:t>
                      </a:r>
                    </a:p>
                  </a:txBody>
                  <a:tcPr marL="12700" marR="12700" marT="12700" marB="0" anchor="ctr">
                    <a:lnL>
                      <a:noFill/>
                    </a:lnL>
                    <a:lnR>
                      <a:noFill/>
                    </a:lnR>
                    <a:lnT>
                      <a:noFill/>
                    </a:lnT>
                    <a:lnB>
                      <a:noFill/>
                    </a:lnB>
                    <a:solidFill>
                      <a:srgbClr val="D8E4BC"/>
                    </a:solidFill>
                  </a:tcPr>
                </a:tc>
                <a:tc>
                  <a:txBody>
                    <a:bodyPr/>
                    <a:lstStyle/>
                    <a:p>
                      <a:pPr algn="ctr" fontAlgn="ctr"/>
                      <a:r>
                        <a:rPr lang="en-US" sz="1200" b="1" i="0" u="none" strike="noStrike">
                          <a:solidFill>
                            <a:srgbClr val="000000"/>
                          </a:solidFill>
                          <a:latin typeface="Calibri"/>
                        </a:rPr>
                        <a:t>510</a:t>
                      </a:r>
                    </a:p>
                  </a:txBody>
                  <a:tcPr marL="12700" marR="12700" marT="12700" marB="0" anchor="ctr">
                    <a:lnL>
                      <a:noFill/>
                    </a:lnL>
                    <a:lnR>
                      <a:noFill/>
                    </a:lnR>
                    <a:lnT>
                      <a:noFill/>
                    </a:lnT>
                    <a:lnB>
                      <a:noFill/>
                    </a:lnB>
                    <a:solidFill>
                      <a:srgbClr val="D8E4BC"/>
                    </a:solidFill>
                  </a:tcPr>
                </a:tc>
                <a:tc>
                  <a:txBody>
                    <a:bodyPr/>
                    <a:lstStyle/>
                    <a:p>
                      <a:pPr algn="ctr" fontAlgn="ctr"/>
                      <a:r>
                        <a:rPr lang="en-US" sz="1200" b="1" i="0" u="none" strike="noStrike">
                          <a:solidFill>
                            <a:srgbClr val="000000"/>
                          </a:solidFill>
                          <a:latin typeface="Calibri"/>
                        </a:rPr>
                        <a:t>83,300</a:t>
                      </a:r>
                    </a:p>
                  </a:txBody>
                  <a:tcPr marL="12700" marR="12700" marT="12700" marB="0" anchor="ctr">
                    <a:lnL>
                      <a:noFill/>
                    </a:lnL>
                    <a:lnR>
                      <a:noFill/>
                    </a:lnR>
                    <a:lnT>
                      <a:noFill/>
                    </a:lnT>
                    <a:lnB>
                      <a:noFill/>
                    </a:lnB>
                    <a:solidFill>
                      <a:srgbClr val="D8E4BC"/>
                    </a:solidFill>
                  </a:tcPr>
                </a:tc>
                <a:tc>
                  <a:txBody>
                    <a:bodyPr/>
                    <a:lstStyle/>
                    <a:p>
                      <a:pPr algn="ctr" fontAlgn="ctr"/>
                      <a:r>
                        <a:rPr lang="en-US" sz="1200" b="1" i="0" u="none" strike="noStrike">
                          <a:solidFill>
                            <a:srgbClr val="000000"/>
                          </a:solidFill>
                          <a:latin typeface="Calibri"/>
                        </a:rPr>
                        <a:t>0.65</a:t>
                      </a:r>
                    </a:p>
                  </a:txBody>
                  <a:tcPr marL="12700" marR="12700" marT="12700" marB="0" anchor="ctr">
                    <a:lnL>
                      <a:noFill/>
                    </a:lnL>
                    <a:lnR>
                      <a:noFill/>
                    </a:lnR>
                    <a:lnT>
                      <a:noFill/>
                    </a:lnT>
                    <a:lnB>
                      <a:noFill/>
                    </a:lnB>
                    <a:solidFill>
                      <a:srgbClr val="D8E4BC"/>
                    </a:solidFill>
                  </a:tcPr>
                </a:tc>
                <a:tc>
                  <a:txBody>
                    <a:bodyPr/>
                    <a:lstStyle/>
                    <a:p>
                      <a:pPr algn="ctr" fontAlgn="ctr"/>
                      <a:r>
                        <a:rPr lang="en-US" sz="1200" b="1" i="0" u="none" strike="noStrike">
                          <a:solidFill>
                            <a:srgbClr val="000000"/>
                          </a:solidFill>
                          <a:latin typeface="Calibri"/>
                        </a:rPr>
                        <a:t>Monomer*</a:t>
                      </a:r>
                    </a:p>
                  </a:txBody>
                  <a:tcPr marL="12700" marR="12700" marT="12700" marB="0" anchor="ctr">
                    <a:lnL>
                      <a:noFill/>
                    </a:lnL>
                    <a:lnR>
                      <a:noFill/>
                    </a:lnR>
                    <a:lnT>
                      <a:noFill/>
                    </a:lnT>
                    <a:lnB>
                      <a:noFill/>
                    </a:lnB>
                    <a:solidFill>
                      <a:srgbClr val="D8E4BC"/>
                    </a:solidFill>
                  </a:tcPr>
                </a:tc>
                <a:tc>
                  <a:txBody>
                    <a:bodyPr/>
                    <a:lstStyle/>
                    <a:p>
                      <a:pPr algn="ctr" fontAlgn="ctr"/>
                      <a:r>
                        <a:rPr lang="en-US" sz="1200" b="1" i="0" u="none" strike="noStrike" dirty="0">
                          <a:solidFill>
                            <a:srgbClr val="000000"/>
                          </a:solidFill>
                          <a:latin typeface="Calibri"/>
                        </a:rPr>
                        <a:t>160</a:t>
                      </a:r>
                    </a:p>
                  </a:txBody>
                  <a:tcPr marL="12700" marR="12700" marT="12700" marB="0" anchor="ctr">
                    <a:lnL>
                      <a:noFill/>
                    </a:lnL>
                    <a:lnR w="12700" cap="flat" cmpd="sng" algn="ctr">
                      <a:solidFill>
                        <a:srgbClr val="000000"/>
                      </a:solidFill>
                      <a:prstDash val="solid"/>
                      <a:round/>
                      <a:headEnd type="none" w="med" len="med"/>
                      <a:tailEnd type="none" w="med" len="med"/>
                    </a:lnR>
                    <a:lnT>
                      <a:noFill/>
                    </a:lnT>
                    <a:lnB>
                      <a:noFill/>
                    </a:lnB>
                    <a:solidFill>
                      <a:srgbClr val="D8E4BC"/>
                    </a:solidFill>
                  </a:tcPr>
                </a:tc>
              </a:tr>
            </a:tbl>
          </a:graphicData>
        </a:graphic>
      </p:graphicFrame>
      <p:graphicFrame>
        <p:nvGraphicFramePr>
          <p:cNvPr id="8" name="Table 7"/>
          <p:cNvGraphicFramePr>
            <a:graphicFrameLocks noGrp="1"/>
          </p:cNvGraphicFramePr>
          <p:nvPr/>
        </p:nvGraphicFramePr>
        <p:xfrm>
          <a:off x="1281734" y="3144896"/>
          <a:ext cx="5778500" cy="1163319"/>
        </p:xfrm>
        <a:graphic>
          <a:graphicData uri="http://schemas.openxmlformats.org/drawingml/2006/table">
            <a:tbl>
              <a:tblPr/>
              <a:tblGrid>
                <a:gridCol w="825500"/>
                <a:gridCol w="825500"/>
                <a:gridCol w="825500"/>
                <a:gridCol w="825500"/>
                <a:gridCol w="825500"/>
                <a:gridCol w="825500"/>
                <a:gridCol w="825500"/>
              </a:tblGrid>
              <a:tr h="0">
                <a:tc gridSpan="7">
                  <a:txBody>
                    <a:bodyPr/>
                    <a:lstStyle/>
                    <a:p>
                      <a:pPr algn="l" fontAlgn="ctr"/>
                      <a:r>
                        <a:rPr lang="en-US" sz="1200" b="1" i="0" u="none" strike="noStrike">
                          <a:solidFill>
                            <a:srgbClr val="000000"/>
                          </a:solidFill>
                          <a:latin typeface="Calibri"/>
                        </a:rPr>
                        <a:t>Blue Fluorescent Proteins</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FBFB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81000">
                <a:tc>
                  <a:txBody>
                    <a:bodyPr/>
                    <a:lstStyle/>
                    <a:p>
                      <a:pPr algn="l" fontAlgn="ctr"/>
                      <a:r>
                        <a:rPr lang="en-US" sz="1200" b="1" i="0" u="none" strike="noStrike">
                          <a:solidFill>
                            <a:srgbClr val="000000"/>
                          </a:solidFill>
                          <a:latin typeface="Calibri"/>
                        </a:rPr>
                        <a:t>EBFP</a:t>
                      </a:r>
                    </a:p>
                  </a:txBody>
                  <a:tcPr marL="12700" marR="12700" marT="12700" marB="0" anchor="ctr">
                    <a:lnL w="12700" cap="flat" cmpd="sng" algn="ctr">
                      <a:solidFill>
                        <a:srgbClr val="000000"/>
                      </a:solidFill>
                      <a:prstDash val="solid"/>
                      <a:round/>
                      <a:headEnd type="none" w="med" len="med"/>
                      <a:tailEnd type="none" w="med" len="med"/>
                    </a:lnL>
                    <a:lnR>
                      <a:noFill/>
                    </a:lnR>
                    <a:lnT>
                      <a:noFill/>
                    </a:lnT>
                    <a:lnB>
                      <a:noFill/>
                    </a:lnB>
                    <a:solidFill>
                      <a:srgbClr val="8DB4E2"/>
                    </a:solidFill>
                  </a:tcPr>
                </a:tc>
                <a:tc>
                  <a:txBody>
                    <a:bodyPr/>
                    <a:lstStyle/>
                    <a:p>
                      <a:pPr algn="ctr" fontAlgn="ctr"/>
                      <a:r>
                        <a:rPr lang="en-US" sz="1200" b="1" i="0" u="none" strike="noStrike">
                          <a:solidFill>
                            <a:srgbClr val="000000"/>
                          </a:solidFill>
                          <a:latin typeface="Calibri"/>
                        </a:rPr>
                        <a:t>383</a:t>
                      </a:r>
                    </a:p>
                  </a:txBody>
                  <a:tcPr marL="12700" marR="12700" marT="12700" marB="0" anchor="ctr">
                    <a:lnL>
                      <a:noFill/>
                    </a:lnL>
                    <a:lnR>
                      <a:noFill/>
                    </a:lnR>
                    <a:lnT>
                      <a:noFill/>
                    </a:lnT>
                    <a:lnB>
                      <a:noFill/>
                    </a:lnB>
                    <a:solidFill>
                      <a:srgbClr val="8DB4E2"/>
                    </a:solidFill>
                  </a:tcPr>
                </a:tc>
                <a:tc>
                  <a:txBody>
                    <a:bodyPr/>
                    <a:lstStyle/>
                    <a:p>
                      <a:pPr algn="ctr" fontAlgn="ctr"/>
                      <a:r>
                        <a:rPr lang="en-US" sz="1200" b="1" i="0" u="none" strike="noStrike">
                          <a:solidFill>
                            <a:srgbClr val="000000"/>
                          </a:solidFill>
                          <a:latin typeface="Calibri"/>
                        </a:rPr>
                        <a:t>445</a:t>
                      </a:r>
                    </a:p>
                  </a:txBody>
                  <a:tcPr marL="12700" marR="12700" marT="12700" marB="0" anchor="ctr">
                    <a:lnL>
                      <a:noFill/>
                    </a:lnL>
                    <a:lnR>
                      <a:noFill/>
                    </a:lnR>
                    <a:lnT>
                      <a:noFill/>
                    </a:lnT>
                    <a:lnB>
                      <a:noFill/>
                    </a:lnB>
                    <a:solidFill>
                      <a:srgbClr val="8DB4E2"/>
                    </a:solidFill>
                  </a:tcPr>
                </a:tc>
                <a:tc>
                  <a:txBody>
                    <a:bodyPr/>
                    <a:lstStyle/>
                    <a:p>
                      <a:pPr algn="ctr" fontAlgn="ctr"/>
                      <a:r>
                        <a:rPr lang="en-US" sz="1200" b="1" i="0" u="none" strike="noStrike">
                          <a:solidFill>
                            <a:srgbClr val="000000"/>
                          </a:solidFill>
                          <a:latin typeface="Calibri"/>
                        </a:rPr>
                        <a:t>29,000</a:t>
                      </a:r>
                    </a:p>
                  </a:txBody>
                  <a:tcPr marL="12700" marR="12700" marT="12700" marB="0" anchor="ctr">
                    <a:lnL>
                      <a:noFill/>
                    </a:lnL>
                    <a:lnR>
                      <a:noFill/>
                    </a:lnR>
                    <a:lnT>
                      <a:noFill/>
                    </a:lnT>
                    <a:lnB>
                      <a:noFill/>
                    </a:lnB>
                    <a:solidFill>
                      <a:srgbClr val="8DB4E2"/>
                    </a:solidFill>
                  </a:tcPr>
                </a:tc>
                <a:tc>
                  <a:txBody>
                    <a:bodyPr/>
                    <a:lstStyle/>
                    <a:p>
                      <a:pPr algn="ctr" fontAlgn="ctr"/>
                      <a:r>
                        <a:rPr lang="en-US" sz="1200" b="1" i="0" u="none" strike="noStrike">
                          <a:solidFill>
                            <a:srgbClr val="000000"/>
                          </a:solidFill>
                          <a:latin typeface="Calibri"/>
                        </a:rPr>
                        <a:t>0.31</a:t>
                      </a:r>
                    </a:p>
                  </a:txBody>
                  <a:tcPr marL="12700" marR="12700" marT="12700" marB="0" anchor="ctr">
                    <a:lnL>
                      <a:noFill/>
                    </a:lnL>
                    <a:lnR>
                      <a:noFill/>
                    </a:lnR>
                    <a:lnT>
                      <a:noFill/>
                    </a:lnT>
                    <a:lnB>
                      <a:noFill/>
                    </a:lnB>
                    <a:solidFill>
                      <a:srgbClr val="8DB4E2"/>
                    </a:solidFill>
                  </a:tcPr>
                </a:tc>
                <a:tc>
                  <a:txBody>
                    <a:bodyPr/>
                    <a:lstStyle/>
                    <a:p>
                      <a:pPr algn="ctr" fontAlgn="ctr"/>
                      <a:r>
                        <a:rPr lang="en-US" sz="1200" b="1" i="0" u="none" strike="noStrike">
                          <a:solidFill>
                            <a:srgbClr val="000000"/>
                          </a:solidFill>
                          <a:latin typeface="Calibri"/>
                        </a:rPr>
                        <a:t>Monomer*</a:t>
                      </a:r>
                    </a:p>
                  </a:txBody>
                  <a:tcPr marL="12700" marR="12700" marT="12700" marB="0" anchor="ctr">
                    <a:lnL>
                      <a:noFill/>
                    </a:lnL>
                    <a:lnR>
                      <a:noFill/>
                    </a:lnR>
                    <a:lnT>
                      <a:noFill/>
                    </a:lnT>
                    <a:lnB>
                      <a:noFill/>
                    </a:lnB>
                    <a:solidFill>
                      <a:srgbClr val="8DB4E2"/>
                    </a:solidFill>
                  </a:tcPr>
                </a:tc>
                <a:tc>
                  <a:txBody>
                    <a:bodyPr/>
                    <a:lstStyle/>
                    <a:p>
                      <a:pPr algn="ctr" fontAlgn="ctr"/>
                      <a:r>
                        <a:rPr lang="en-US" sz="1200" b="1" i="0" u="none" strike="noStrike">
                          <a:solidFill>
                            <a:srgbClr val="000000"/>
                          </a:solidFill>
                          <a:latin typeface="Calibri"/>
                        </a:rPr>
                        <a:t>27</a:t>
                      </a:r>
                    </a:p>
                  </a:txBody>
                  <a:tcPr marL="12700" marR="12700" marT="12700" marB="0" anchor="ctr">
                    <a:lnL>
                      <a:noFill/>
                    </a:lnL>
                    <a:lnR w="12700" cap="flat" cmpd="sng" algn="ctr">
                      <a:solidFill>
                        <a:srgbClr val="000000"/>
                      </a:solidFill>
                      <a:prstDash val="solid"/>
                      <a:round/>
                      <a:headEnd type="none" w="med" len="med"/>
                      <a:tailEnd type="none" w="med" len="med"/>
                    </a:lnR>
                    <a:lnT>
                      <a:noFill/>
                    </a:lnT>
                    <a:lnB>
                      <a:noFill/>
                    </a:lnB>
                    <a:solidFill>
                      <a:srgbClr val="8DB4E2"/>
                    </a:solidFill>
                  </a:tcPr>
                </a:tc>
              </a:tr>
              <a:tr h="190500">
                <a:tc>
                  <a:txBody>
                    <a:bodyPr/>
                    <a:lstStyle/>
                    <a:p>
                      <a:pPr algn="l" fontAlgn="ctr"/>
                      <a:r>
                        <a:rPr lang="en-US" sz="1200" b="1" i="0" u="none" strike="noStrike">
                          <a:solidFill>
                            <a:srgbClr val="000000"/>
                          </a:solidFill>
                          <a:latin typeface="Calibri"/>
                        </a:rPr>
                        <a:t>EBFP2</a:t>
                      </a:r>
                    </a:p>
                  </a:txBody>
                  <a:tcPr marL="12700" marR="12700" marT="12700" marB="0" anchor="ctr">
                    <a:lnL w="12700" cap="flat" cmpd="sng" algn="ctr">
                      <a:solidFill>
                        <a:srgbClr val="000000"/>
                      </a:solidFill>
                      <a:prstDash val="solid"/>
                      <a:round/>
                      <a:headEnd type="none" w="med" len="med"/>
                      <a:tailEnd type="none" w="med" len="med"/>
                    </a:lnL>
                    <a:lnR>
                      <a:noFill/>
                    </a:lnR>
                    <a:lnT>
                      <a:noFill/>
                    </a:lnT>
                    <a:lnB>
                      <a:noFill/>
                    </a:lnB>
                    <a:solidFill>
                      <a:srgbClr val="8DB4E2"/>
                    </a:solidFill>
                  </a:tcPr>
                </a:tc>
                <a:tc>
                  <a:txBody>
                    <a:bodyPr/>
                    <a:lstStyle/>
                    <a:p>
                      <a:pPr algn="ctr" fontAlgn="ctr"/>
                      <a:r>
                        <a:rPr lang="en-US" sz="1200" b="1" i="0" u="none" strike="noStrike">
                          <a:solidFill>
                            <a:srgbClr val="000000"/>
                          </a:solidFill>
                          <a:latin typeface="Calibri"/>
                        </a:rPr>
                        <a:t>383</a:t>
                      </a:r>
                    </a:p>
                  </a:txBody>
                  <a:tcPr marL="12700" marR="12700" marT="12700" marB="0" anchor="ctr">
                    <a:lnL>
                      <a:noFill/>
                    </a:lnL>
                    <a:lnR>
                      <a:noFill/>
                    </a:lnR>
                    <a:lnT>
                      <a:noFill/>
                    </a:lnT>
                    <a:lnB>
                      <a:noFill/>
                    </a:lnB>
                    <a:solidFill>
                      <a:srgbClr val="8DB4E2"/>
                    </a:solidFill>
                  </a:tcPr>
                </a:tc>
                <a:tc>
                  <a:txBody>
                    <a:bodyPr/>
                    <a:lstStyle/>
                    <a:p>
                      <a:pPr algn="ctr" fontAlgn="ctr"/>
                      <a:r>
                        <a:rPr lang="en-US" sz="1200" b="1" i="0" u="none" strike="noStrike">
                          <a:solidFill>
                            <a:srgbClr val="000000"/>
                          </a:solidFill>
                          <a:latin typeface="Calibri"/>
                        </a:rPr>
                        <a:t>448</a:t>
                      </a:r>
                    </a:p>
                  </a:txBody>
                  <a:tcPr marL="12700" marR="12700" marT="12700" marB="0" anchor="ctr">
                    <a:lnL>
                      <a:noFill/>
                    </a:lnL>
                    <a:lnR>
                      <a:noFill/>
                    </a:lnR>
                    <a:lnT>
                      <a:noFill/>
                    </a:lnT>
                    <a:lnB>
                      <a:noFill/>
                    </a:lnB>
                    <a:solidFill>
                      <a:srgbClr val="8DB4E2"/>
                    </a:solidFill>
                  </a:tcPr>
                </a:tc>
                <a:tc>
                  <a:txBody>
                    <a:bodyPr/>
                    <a:lstStyle/>
                    <a:p>
                      <a:pPr algn="ctr" fontAlgn="ctr"/>
                      <a:r>
                        <a:rPr lang="en-US" sz="1200" b="1" i="0" u="none" strike="noStrike">
                          <a:solidFill>
                            <a:srgbClr val="000000"/>
                          </a:solidFill>
                          <a:latin typeface="Calibri"/>
                        </a:rPr>
                        <a:t>32,000</a:t>
                      </a:r>
                    </a:p>
                  </a:txBody>
                  <a:tcPr marL="12700" marR="12700" marT="12700" marB="0" anchor="ctr">
                    <a:lnL>
                      <a:noFill/>
                    </a:lnL>
                    <a:lnR>
                      <a:noFill/>
                    </a:lnR>
                    <a:lnT>
                      <a:noFill/>
                    </a:lnT>
                    <a:lnB>
                      <a:noFill/>
                    </a:lnB>
                    <a:solidFill>
                      <a:srgbClr val="8DB4E2"/>
                    </a:solidFill>
                  </a:tcPr>
                </a:tc>
                <a:tc>
                  <a:txBody>
                    <a:bodyPr/>
                    <a:lstStyle/>
                    <a:p>
                      <a:pPr algn="ctr" fontAlgn="ctr"/>
                      <a:r>
                        <a:rPr lang="en-US" sz="1200" b="1" i="0" u="none" strike="noStrike">
                          <a:solidFill>
                            <a:srgbClr val="000000"/>
                          </a:solidFill>
                          <a:latin typeface="Calibri"/>
                        </a:rPr>
                        <a:t>0.56</a:t>
                      </a:r>
                    </a:p>
                  </a:txBody>
                  <a:tcPr marL="12700" marR="12700" marT="12700" marB="0" anchor="ctr">
                    <a:lnL>
                      <a:noFill/>
                    </a:lnL>
                    <a:lnR>
                      <a:noFill/>
                    </a:lnR>
                    <a:lnT>
                      <a:noFill/>
                    </a:lnT>
                    <a:lnB>
                      <a:noFill/>
                    </a:lnB>
                    <a:solidFill>
                      <a:srgbClr val="8DB4E2"/>
                    </a:solidFill>
                  </a:tcPr>
                </a:tc>
                <a:tc>
                  <a:txBody>
                    <a:bodyPr/>
                    <a:lstStyle/>
                    <a:p>
                      <a:pPr algn="ctr" fontAlgn="ctr"/>
                      <a:r>
                        <a:rPr lang="en-US" sz="1200" b="1" i="0" u="none" strike="noStrike">
                          <a:solidFill>
                            <a:srgbClr val="000000"/>
                          </a:solidFill>
                          <a:latin typeface="Calibri"/>
                        </a:rPr>
                        <a:t>Monomer*</a:t>
                      </a:r>
                    </a:p>
                  </a:txBody>
                  <a:tcPr marL="12700" marR="12700" marT="12700" marB="0" anchor="ctr">
                    <a:lnL>
                      <a:noFill/>
                    </a:lnL>
                    <a:lnR>
                      <a:noFill/>
                    </a:lnR>
                    <a:lnT>
                      <a:noFill/>
                    </a:lnT>
                    <a:lnB>
                      <a:noFill/>
                    </a:lnB>
                    <a:solidFill>
                      <a:srgbClr val="8DB4E2"/>
                    </a:solidFill>
                  </a:tcPr>
                </a:tc>
                <a:tc>
                  <a:txBody>
                    <a:bodyPr/>
                    <a:lstStyle/>
                    <a:p>
                      <a:pPr algn="ctr" fontAlgn="ctr"/>
                      <a:r>
                        <a:rPr lang="en-US" sz="1200" b="1" i="0" u="none" strike="noStrike">
                          <a:solidFill>
                            <a:srgbClr val="000000"/>
                          </a:solidFill>
                          <a:latin typeface="Calibri"/>
                        </a:rPr>
                        <a:t>53</a:t>
                      </a:r>
                    </a:p>
                  </a:txBody>
                  <a:tcPr marL="12700" marR="12700" marT="12700" marB="0" anchor="ctr">
                    <a:lnL>
                      <a:noFill/>
                    </a:lnL>
                    <a:lnR w="12700" cap="flat" cmpd="sng" algn="ctr">
                      <a:solidFill>
                        <a:srgbClr val="000000"/>
                      </a:solidFill>
                      <a:prstDash val="solid"/>
                      <a:round/>
                      <a:headEnd type="none" w="med" len="med"/>
                      <a:tailEnd type="none" w="med" len="med"/>
                    </a:lnR>
                    <a:lnT>
                      <a:noFill/>
                    </a:lnT>
                    <a:lnB>
                      <a:noFill/>
                    </a:lnB>
                    <a:solidFill>
                      <a:srgbClr val="8DB4E2"/>
                    </a:solidFill>
                  </a:tcPr>
                </a:tc>
              </a:tr>
              <a:tr h="190500">
                <a:tc>
                  <a:txBody>
                    <a:bodyPr/>
                    <a:lstStyle/>
                    <a:p>
                      <a:pPr algn="l" fontAlgn="ctr"/>
                      <a:r>
                        <a:rPr lang="en-US" sz="1200" b="1" i="0" u="none" strike="noStrike">
                          <a:solidFill>
                            <a:srgbClr val="000000"/>
                          </a:solidFill>
                          <a:latin typeface="Calibri"/>
                        </a:rPr>
                        <a:t>Azurite</a:t>
                      </a:r>
                    </a:p>
                  </a:txBody>
                  <a:tcPr marL="12700" marR="12700" marT="12700" marB="0" anchor="ctr">
                    <a:lnL w="12700" cap="flat" cmpd="sng" algn="ctr">
                      <a:solidFill>
                        <a:srgbClr val="000000"/>
                      </a:solidFill>
                      <a:prstDash val="solid"/>
                      <a:round/>
                      <a:headEnd type="none" w="med" len="med"/>
                      <a:tailEnd type="none" w="med" len="med"/>
                    </a:lnL>
                    <a:lnR>
                      <a:noFill/>
                    </a:lnR>
                    <a:lnT>
                      <a:noFill/>
                    </a:lnT>
                    <a:lnB>
                      <a:noFill/>
                    </a:lnB>
                    <a:solidFill>
                      <a:srgbClr val="8DB4E2"/>
                    </a:solidFill>
                  </a:tcPr>
                </a:tc>
                <a:tc>
                  <a:txBody>
                    <a:bodyPr/>
                    <a:lstStyle/>
                    <a:p>
                      <a:pPr algn="ctr" fontAlgn="ctr"/>
                      <a:r>
                        <a:rPr lang="en-US" sz="1200" b="1" i="0" u="none" strike="noStrike">
                          <a:solidFill>
                            <a:srgbClr val="000000"/>
                          </a:solidFill>
                          <a:latin typeface="Calibri"/>
                        </a:rPr>
                        <a:t>384</a:t>
                      </a:r>
                    </a:p>
                  </a:txBody>
                  <a:tcPr marL="12700" marR="12700" marT="12700" marB="0" anchor="ctr">
                    <a:lnL>
                      <a:noFill/>
                    </a:lnL>
                    <a:lnR>
                      <a:noFill/>
                    </a:lnR>
                    <a:lnT>
                      <a:noFill/>
                    </a:lnT>
                    <a:lnB>
                      <a:noFill/>
                    </a:lnB>
                    <a:solidFill>
                      <a:srgbClr val="8DB4E2"/>
                    </a:solidFill>
                  </a:tcPr>
                </a:tc>
                <a:tc>
                  <a:txBody>
                    <a:bodyPr/>
                    <a:lstStyle/>
                    <a:p>
                      <a:pPr algn="ctr" fontAlgn="ctr"/>
                      <a:r>
                        <a:rPr lang="en-US" sz="1200" b="1" i="0" u="none" strike="noStrike">
                          <a:solidFill>
                            <a:srgbClr val="000000"/>
                          </a:solidFill>
                          <a:latin typeface="Calibri"/>
                        </a:rPr>
                        <a:t>450</a:t>
                      </a:r>
                    </a:p>
                  </a:txBody>
                  <a:tcPr marL="12700" marR="12700" marT="12700" marB="0" anchor="ctr">
                    <a:lnL>
                      <a:noFill/>
                    </a:lnL>
                    <a:lnR>
                      <a:noFill/>
                    </a:lnR>
                    <a:lnT>
                      <a:noFill/>
                    </a:lnT>
                    <a:lnB>
                      <a:noFill/>
                    </a:lnB>
                    <a:solidFill>
                      <a:srgbClr val="8DB4E2"/>
                    </a:solidFill>
                  </a:tcPr>
                </a:tc>
                <a:tc>
                  <a:txBody>
                    <a:bodyPr/>
                    <a:lstStyle/>
                    <a:p>
                      <a:pPr algn="ctr" fontAlgn="ctr"/>
                      <a:r>
                        <a:rPr lang="en-US" sz="1200" b="1" i="0" u="none" strike="noStrike">
                          <a:solidFill>
                            <a:srgbClr val="000000"/>
                          </a:solidFill>
                          <a:latin typeface="Calibri"/>
                        </a:rPr>
                        <a:t>26,200</a:t>
                      </a:r>
                    </a:p>
                  </a:txBody>
                  <a:tcPr marL="12700" marR="12700" marT="12700" marB="0" anchor="ctr">
                    <a:lnL>
                      <a:noFill/>
                    </a:lnL>
                    <a:lnR>
                      <a:noFill/>
                    </a:lnR>
                    <a:lnT>
                      <a:noFill/>
                    </a:lnT>
                    <a:lnB>
                      <a:noFill/>
                    </a:lnB>
                    <a:solidFill>
                      <a:srgbClr val="8DB4E2"/>
                    </a:solidFill>
                  </a:tcPr>
                </a:tc>
                <a:tc>
                  <a:txBody>
                    <a:bodyPr/>
                    <a:lstStyle/>
                    <a:p>
                      <a:pPr algn="ctr" fontAlgn="ctr"/>
                      <a:r>
                        <a:rPr lang="en-US" sz="1200" b="1" i="0" u="none" strike="noStrike">
                          <a:solidFill>
                            <a:srgbClr val="000000"/>
                          </a:solidFill>
                          <a:latin typeface="Calibri"/>
                        </a:rPr>
                        <a:t>0.55</a:t>
                      </a:r>
                    </a:p>
                  </a:txBody>
                  <a:tcPr marL="12700" marR="12700" marT="12700" marB="0" anchor="ctr">
                    <a:lnL>
                      <a:noFill/>
                    </a:lnL>
                    <a:lnR>
                      <a:noFill/>
                    </a:lnR>
                    <a:lnT>
                      <a:noFill/>
                    </a:lnT>
                    <a:lnB>
                      <a:noFill/>
                    </a:lnB>
                    <a:solidFill>
                      <a:srgbClr val="8DB4E2"/>
                    </a:solidFill>
                  </a:tcPr>
                </a:tc>
                <a:tc>
                  <a:txBody>
                    <a:bodyPr/>
                    <a:lstStyle/>
                    <a:p>
                      <a:pPr algn="ctr" fontAlgn="ctr"/>
                      <a:r>
                        <a:rPr lang="en-US" sz="1200" b="1" i="0" u="none" strike="noStrike">
                          <a:solidFill>
                            <a:srgbClr val="000000"/>
                          </a:solidFill>
                          <a:latin typeface="Calibri"/>
                        </a:rPr>
                        <a:t>Monomer*</a:t>
                      </a:r>
                    </a:p>
                  </a:txBody>
                  <a:tcPr marL="12700" marR="12700" marT="12700" marB="0" anchor="ctr">
                    <a:lnL>
                      <a:noFill/>
                    </a:lnL>
                    <a:lnR>
                      <a:noFill/>
                    </a:lnR>
                    <a:lnT>
                      <a:noFill/>
                    </a:lnT>
                    <a:lnB>
                      <a:noFill/>
                    </a:lnB>
                    <a:solidFill>
                      <a:srgbClr val="8DB4E2"/>
                    </a:solidFill>
                  </a:tcPr>
                </a:tc>
                <a:tc>
                  <a:txBody>
                    <a:bodyPr/>
                    <a:lstStyle/>
                    <a:p>
                      <a:pPr algn="ctr" fontAlgn="ctr"/>
                      <a:r>
                        <a:rPr lang="en-US" sz="1200" b="1" i="0" u="none" strike="noStrike">
                          <a:solidFill>
                            <a:srgbClr val="000000"/>
                          </a:solidFill>
                          <a:latin typeface="Calibri"/>
                        </a:rPr>
                        <a:t>43</a:t>
                      </a:r>
                    </a:p>
                  </a:txBody>
                  <a:tcPr marL="12700" marR="12700" marT="12700" marB="0" anchor="ctr">
                    <a:lnL>
                      <a:noFill/>
                    </a:lnL>
                    <a:lnR w="12700" cap="flat" cmpd="sng" algn="ctr">
                      <a:solidFill>
                        <a:srgbClr val="000000"/>
                      </a:solidFill>
                      <a:prstDash val="solid"/>
                      <a:round/>
                      <a:headEnd type="none" w="med" len="med"/>
                      <a:tailEnd type="none" w="med" len="med"/>
                    </a:lnR>
                    <a:lnT>
                      <a:noFill/>
                    </a:lnT>
                    <a:lnB>
                      <a:noFill/>
                    </a:lnB>
                    <a:solidFill>
                      <a:srgbClr val="8DB4E2"/>
                    </a:solidFill>
                  </a:tcPr>
                </a:tc>
              </a:tr>
              <a:tr h="190500">
                <a:tc>
                  <a:txBody>
                    <a:bodyPr/>
                    <a:lstStyle/>
                    <a:p>
                      <a:pPr algn="l" fontAlgn="ctr"/>
                      <a:r>
                        <a:rPr lang="en-US" sz="1200" b="1" i="0" u="none" strike="noStrike">
                          <a:solidFill>
                            <a:srgbClr val="000000"/>
                          </a:solidFill>
                          <a:latin typeface="Calibri"/>
                        </a:rPr>
                        <a:t>mTagBFP</a:t>
                      </a:r>
                    </a:p>
                  </a:txBody>
                  <a:tcPr marL="12700" marR="12700" marT="12700" marB="0" anchor="ctr">
                    <a:lnL w="12700" cap="flat" cmpd="sng" algn="ctr">
                      <a:solidFill>
                        <a:srgbClr val="000000"/>
                      </a:solidFill>
                      <a:prstDash val="solid"/>
                      <a:round/>
                      <a:headEnd type="none" w="med" len="med"/>
                      <a:tailEnd type="none" w="med" len="med"/>
                    </a:lnL>
                    <a:lnR>
                      <a:noFill/>
                    </a:lnR>
                    <a:lnT>
                      <a:noFill/>
                    </a:lnT>
                    <a:lnB>
                      <a:noFill/>
                    </a:lnB>
                    <a:solidFill>
                      <a:srgbClr val="8DB4E2"/>
                    </a:solidFill>
                  </a:tcPr>
                </a:tc>
                <a:tc>
                  <a:txBody>
                    <a:bodyPr/>
                    <a:lstStyle/>
                    <a:p>
                      <a:pPr algn="ctr" fontAlgn="ctr"/>
                      <a:r>
                        <a:rPr lang="en-US" sz="1200" b="1" i="0" u="none" strike="noStrike">
                          <a:solidFill>
                            <a:srgbClr val="000000"/>
                          </a:solidFill>
                          <a:latin typeface="Calibri"/>
                        </a:rPr>
                        <a:t>399</a:t>
                      </a:r>
                    </a:p>
                  </a:txBody>
                  <a:tcPr marL="12700" marR="12700" marT="12700" marB="0" anchor="ctr">
                    <a:lnL>
                      <a:noFill/>
                    </a:lnL>
                    <a:lnR>
                      <a:noFill/>
                    </a:lnR>
                    <a:lnT>
                      <a:noFill/>
                    </a:lnT>
                    <a:lnB>
                      <a:noFill/>
                    </a:lnB>
                    <a:solidFill>
                      <a:srgbClr val="8DB4E2"/>
                    </a:solidFill>
                  </a:tcPr>
                </a:tc>
                <a:tc>
                  <a:txBody>
                    <a:bodyPr/>
                    <a:lstStyle/>
                    <a:p>
                      <a:pPr algn="ctr" fontAlgn="ctr"/>
                      <a:r>
                        <a:rPr lang="en-US" sz="1200" b="1" i="0" u="none" strike="noStrike">
                          <a:solidFill>
                            <a:srgbClr val="000000"/>
                          </a:solidFill>
                          <a:latin typeface="Calibri"/>
                        </a:rPr>
                        <a:t>456</a:t>
                      </a:r>
                    </a:p>
                  </a:txBody>
                  <a:tcPr marL="12700" marR="12700" marT="12700" marB="0" anchor="ctr">
                    <a:lnL>
                      <a:noFill/>
                    </a:lnL>
                    <a:lnR>
                      <a:noFill/>
                    </a:lnR>
                    <a:lnT>
                      <a:noFill/>
                    </a:lnT>
                    <a:lnB>
                      <a:noFill/>
                    </a:lnB>
                    <a:solidFill>
                      <a:srgbClr val="8DB4E2"/>
                    </a:solidFill>
                  </a:tcPr>
                </a:tc>
                <a:tc>
                  <a:txBody>
                    <a:bodyPr/>
                    <a:lstStyle/>
                    <a:p>
                      <a:pPr algn="ctr" fontAlgn="ctr"/>
                      <a:r>
                        <a:rPr lang="en-US" sz="1200" b="1" i="0" u="none" strike="noStrike">
                          <a:solidFill>
                            <a:srgbClr val="000000"/>
                          </a:solidFill>
                          <a:latin typeface="Calibri"/>
                        </a:rPr>
                        <a:t>52,000</a:t>
                      </a:r>
                    </a:p>
                  </a:txBody>
                  <a:tcPr marL="12700" marR="12700" marT="12700" marB="0" anchor="ctr">
                    <a:lnL>
                      <a:noFill/>
                    </a:lnL>
                    <a:lnR>
                      <a:noFill/>
                    </a:lnR>
                    <a:lnT>
                      <a:noFill/>
                    </a:lnT>
                    <a:lnB>
                      <a:noFill/>
                    </a:lnB>
                    <a:solidFill>
                      <a:srgbClr val="8DB4E2"/>
                    </a:solidFill>
                  </a:tcPr>
                </a:tc>
                <a:tc>
                  <a:txBody>
                    <a:bodyPr/>
                    <a:lstStyle/>
                    <a:p>
                      <a:pPr algn="ctr" fontAlgn="ctr"/>
                      <a:r>
                        <a:rPr lang="en-US" sz="1200" b="1" i="0" u="none" strike="noStrike">
                          <a:solidFill>
                            <a:srgbClr val="000000"/>
                          </a:solidFill>
                          <a:latin typeface="Calibri"/>
                        </a:rPr>
                        <a:t>0.63</a:t>
                      </a:r>
                    </a:p>
                  </a:txBody>
                  <a:tcPr marL="12700" marR="12700" marT="12700" marB="0" anchor="ctr">
                    <a:lnL>
                      <a:noFill/>
                    </a:lnL>
                    <a:lnR>
                      <a:noFill/>
                    </a:lnR>
                    <a:lnT>
                      <a:noFill/>
                    </a:lnT>
                    <a:lnB>
                      <a:noFill/>
                    </a:lnB>
                    <a:solidFill>
                      <a:srgbClr val="8DB4E2"/>
                    </a:solidFill>
                  </a:tcPr>
                </a:tc>
                <a:tc>
                  <a:txBody>
                    <a:bodyPr/>
                    <a:lstStyle/>
                    <a:p>
                      <a:pPr algn="ctr" fontAlgn="ctr"/>
                      <a:r>
                        <a:rPr lang="en-US" sz="1200" b="1" i="0" u="none" strike="noStrike" dirty="0">
                          <a:solidFill>
                            <a:srgbClr val="000000"/>
                          </a:solidFill>
                          <a:latin typeface="Calibri"/>
                        </a:rPr>
                        <a:t>Monomer</a:t>
                      </a:r>
                    </a:p>
                  </a:txBody>
                  <a:tcPr marL="12700" marR="12700" marT="12700" marB="0" anchor="ctr">
                    <a:lnL>
                      <a:noFill/>
                    </a:lnL>
                    <a:lnR>
                      <a:noFill/>
                    </a:lnR>
                    <a:lnT>
                      <a:noFill/>
                    </a:lnT>
                    <a:lnB>
                      <a:noFill/>
                    </a:lnB>
                    <a:solidFill>
                      <a:srgbClr val="8DB4E2"/>
                    </a:solidFill>
                  </a:tcPr>
                </a:tc>
                <a:tc>
                  <a:txBody>
                    <a:bodyPr/>
                    <a:lstStyle/>
                    <a:p>
                      <a:pPr algn="ctr" fontAlgn="ctr"/>
                      <a:r>
                        <a:rPr lang="en-US" sz="1200" b="1" i="0" u="none" strike="noStrike" dirty="0">
                          <a:solidFill>
                            <a:srgbClr val="000000"/>
                          </a:solidFill>
                          <a:latin typeface="Calibri"/>
                        </a:rPr>
                        <a:t>98</a:t>
                      </a:r>
                    </a:p>
                  </a:txBody>
                  <a:tcPr marL="12700" marR="12700" marT="12700" marB="0" anchor="ctr">
                    <a:lnL>
                      <a:noFill/>
                    </a:lnL>
                    <a:lnR w="12700" cap="flat" cmpd="sng" algn="ctr">
                      <a:solidFill>
                        <a:srgbClr val="000000"/>
                      </a:solidFill>
                      <a:prstDash val="solid"/>
                      <a:round/>
                      <a:headEnd type="none" w="med" len="med"/>
                      <a:tailEnd type="none" w="med" len="med"/>
                    </a:lnR>
                    <a:lnT>
                      <a:noFill/>
                    </a:lnT>
                    <a:lnB>
                      <a:noFill/>
                    </a:lnB>
                    <a:solidFill>
                      <a:srgbClr val="8DB4E2"/>
                    </a:solidFill>
                  </a:tcPr>
                </a:tc>
              </a:tr>
            </a:tbl>
          </a:graphicData>
        </a:graphic>
      </p:graphicFrame>
      <p:graphicFrame>
        <p:nvGraphicFramePr>
          <p:cNvPr id="9" name="Table 8"/>
          <p:cNvGraphicFramePr>
            <a:graphicFrameLocks noGrp="1"/>
          </p:cNvGraphicFramePr>
          <p:nvPr/>
        </p:nvGraphicFramePr>
        <p:xfrm>
          <a:off x="1281734" y="4308215"/>
          <a:ext cx="5778500" cy="1163319"/>
        </p:xfrm>
        <a:graphic>
          <a:graphicData uri="http://schemas.openxmlformats.org/drawingml/2006/table">
            <a:tbl>
              <a:tblPr/>
              <a:tblGrid>
                <a:gridCol w="825500"/>
                <a:gridCol w="825500"/>
                <a:gridCol w="825500"/>
                <a:gridCol w="825500"/>
                <a:gridCol w="825500"/>
                <a:gridCol w="825500"/>
                <a:gridCol w="825500"/>
              </a:tblGrid>
              <a:tr h="190500">
                <a:tc gridSpan="7">
                  <a:txBody>
                    <a:bodyPr/>
                    <a:lstStyle/>
                    <a:p>
                      <a:pPr algn="l" fontAlgn="ctr"/>
                      <a:r>
                        <a:rPr lang="en-US" sz="1200" b="1" i="0" u="none" strike="noStrike">
                          <a:solidFill>
                            <a:srgbClr val="000000"/>
                          </a:solidFill>
                          <a:latin typeface="Calibri"/>
                        </a:rPr>
                        <a:t>Cyan Fluorescent Proteins</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90500">
                <a:tc>
                  <a:txBody>
                    <a:bodyPr/>
                    <a:lstStyle/>
                    <a:p>
                      <a:pPr algn="l" fontAlgn="ctr"/>
                      <a:r>
                        <a:rPr lang="en-US" sz="1200" b="1" i="0" u="none" strike="noStrike">
                          <a:solidFill>
                            <a:srgbClr val="000000"/>
                          </a:solidFill>
                          <a:latin typeface="Calibri"/>
                        </a:rPr>
                        <a:t>ECFP</a:t>
                      </a:r>
                    </a:p>
                  </a:txBody>
                  <a:tcPr marL="12700" marR="12700" marT="12700" marB="0" anchor="ctr">
                    <a:lnL w="12700" cap="flat" cmpd="sng" algn="ctr">
                      <a:solidFill>
                        <a:srgbClr val="000000"/>
                      </a:solidFill>
                      <a:prstDash val="solid"/>
                      <a:round/>
                      <a:headEnd type="none" w="med" len="med"/>
                      <a:tailEnd type="none" w="med" len="med"/>
                    </a:lnL>
                    <a:lnR>
                      <a:noFill/>
                    </a:lnR>
                    <a:lnT>
                      <a:noFill/>
                    </a:lnT>
                    <a:lnB>
                      <a:noFill/>
                    </a:lnB>
                    <a:solidFill>
                      <a:srgbClr val="92CDDC"/>
                    </a:solidFill>
                  </a:tcPr>
                </a:tc>
                <a:tc>
                  <a:txBody>
                    <a:bodyPr/>
                    <a:lstStyle/>
                    <a:p>
                      <a:pPr algn="ctr" fontAlgn="ctr"/>
                      <a:r>
                        <a:rPr lang="en-US" sz="1200" b="1" i="0" u="none" strike="noStrike">
                          <a:solidFill>
                            <a:srgbClr val="000000"/>
                          </a:solidFill>
                          <a:latin typeface="Calibri"/>
                        </a:rPr>
                        <a:t>439</a:t>
                      </a:r>
                    </a:p>
                  </a:txBody>
                  <a:tcPr marL="12700" marR="12700" marT="12700" marB="0" anchor="ctr">
                    <a:lnL>
                      <a:noFill/>
                    </a:lnL>
                    <a:lnR>
                      <a:noFill/>
                    </a:lnR>
                    <a:lnT>
                      <a:noFill/>
                    </a:lnT>
                    <a:lnB>
                      <a:noFill/>
                    </a:lnB>
                    <a:solidFill>
                      <a:srgbClr val="92CDDC"/>
                    </a:solidFill>
                  </a:tcPr>
                </a:tc>
                <a:tc>
                  <a:txBody>
                    <a:bodyPr/>
                    <a:lstStyle/>
                    <a:p>
                      <a:pPr algn="ctr" fontAlgn="ctr"/>
                      <a:r>
                        <a:rPr lang="en-US" sz="1200" b="1" i="0" u="none" strike="noStrike">
                          <a:solidFill>
                            <a:srgbClr val="000000"/>
                          </a:solidFill>
                          <a:latin typeface="Calibri"/>
                        </a:rPr>
                        <a:t>476</a:t>
                      </a:r>
                    </a:p>
                  </a:txBody>
                  <a:tcPr marL="12700" marR="12700" marT="12700" marB="0" anchor="ctr">
                    <a:lnL>
                      <a:noFill/>
                    </a:lnL>
                    <a:lnR>
                      <a:noFill/>
                    </a:lnR>
                    <a:lnT>
                      <a:noFill/>
                    </a:lnT>
                    <a:lnB>
                      <a:noFill/>
                    </a:lnB>
                    <a:solidFill>
                      <a:srgbClr val="92CDDC"/>
                    </a:solidFill>
                  </a:tcPr>
                </a:tc>
                <a:tc>
                  <a:txBody>
                    <a:bodyPr/>
                    <a:lstStyle/>
                    <a:p>
                      <a:pPr algn="ctr" fontAlgn="ctr"/>
                      <a:r>
                        <a:rPr lang="en-US" sz="1200" b="1" i="0" u="none" strike="noStrike">
                          <a:solidFill>
                            <a:srgbClr val="000000"/>
                          </a:solidFill>
                          <a:latin typeface="Calibri"/>
                        </a:rPr>
                        <a:t>32,500</a:t>
                      </a:r>
                    </a:p>
                  </a:txBody>
                  <a:tcPr marL="12700" marR="12700" marT="12700" marB="0" anchor="ctr">
                    <a:lnL>
                      <a:noFill/>
                    </a:lnL>
                    <a:lnR>
                      <a:noFill/>
                    </a:lnR>
                    <a:lnT>
                      <a:noFill/>
                    </a:lnT>
                    <a:lnB>
                      <a:noFill/>
                    </a:lnB>
                    <a:solidFill>
                      <a:srgbClr val="92CDDC"/>
                    </a:solidFill>
                  </a:tcPr>
                </a:tc>
                <a:tc>
                  <a:txBody>
                    <a:bodyPr/>
                    <a:lstStyle/>
                    <a:p>
                      <a:pPr algn="ctr" fontAlgn="ctr"/>
                      <a:r>
                        <a:rPr lang="en-US" sz="1200" b="1" i="0" u="none" strike="noStrike">
                          <a:solidFill>
                            <a:srgbClr val="000000"/>
                          </a:solidFill>
                          <a:latin typeface="Calibri"/>
                        </a:rPr>
                        <a:t>0.4</a:t>
                      </a:r>
                    </a:p>
                  </a:txBody>
                  <a:tcPr marL="12700" marR="12700" marT="12700" marB="0" anchor="ctr">
                    <a:lnL>
                      <a:noFill/>
                    </a:lnL>
                    <a:lnR>
                      <a:noFill/>
                    </a:lnR>
                    <a:lnT>
                      <a:noFill/>
                    </a:lnT>
                    <a:lnB>
                      <a:noFill/>
                    </a:lnB>
                    <a:solidFill>
                      <a:srgbClr val="92CDDC"/>
                    </a:solidFill>
                  </a:tcPr>
                </a:tc>
                <a:tc>
                  <a:txBody>
                    <a:bodyPr/>
                    <a:lstStyle/>
                    <a:p>
                      <a:pPr algn="ctr" fontAlgn="ctr"/>
                      <a:r>
                        <a:rPr lang="en-US" sz="1200" b="1" i="0" u="none" strike="noStrike">
                          <a:solidFill>
                            <a:srgbClr val="000000"/>
                          </a:solidFill>
                          <a:latin typeface="Calibri"/>
                        </a:rPr>
                        <a:t>Monomer*</a:t>
                      </a:r>
                    </a:p>
                  </a:txBody>
                  <a:tcPr marL="12700" marR="12700" marT="12700" marB="0" anchor="ctr">
                    <a:lnL>
                      <a:noFill/>
                    </a:lnL>
                    <a:lnR>
                      <a:noFill/>
                    </a:lnR>
                    <a:lnT>
                      <a:noFill/>
                    </a:lnT>
                    <a:lnB>
                      <a:noFill/>
                    </a:lnB>
                    <a:solidFill>
                      <a:srgbClr val="92CDDC"/>
                    </a:solidFill>
                  </a:tcPr>
                </a:tc>
                <a:tc>
                  <a:txBody>
                    <a:bodyPr/>
                    <a:lstStyle/>
                    <a:p>
                      <a:pPr algn="ctr" fontAlgn="ctr"/>
                      <a:r>
                        <a:rPr lang="en-US" sz="1200" b="1" i="0" u="none" strike="noStrike">
                          <a:solidFill>
                            <a:srgbClr val="000000"/>
                          </a:solidFill>
                          <a:latin typeface="Calibri"/>
                        </a:rPr>
                        <a:t>39</a:t>
                      </a:r>
                    </a:p>
                  </a:txBody>
                  <a:tcPr marL="12700" marR="12700" marT="12700" marB="0" anchor="ctr">
                    <a:lnL>
                      <a:noFill/>
                    </a:lnL>
                    <a:lnR w="12700" cap="flat" cmpd="sng" algn="ctr">
                      <a:solidFill>
                        <a:srgbClr val="000000"/>
                      </a:solidFill>
                      <a:prstDash val="solid"/>
                      <a:round/>
                      <a:headEnd type="none" w="med" len="med"/>
                      <a:tailEnd type="none" w="med" len="med"/>
                    </a:lnR>
                    <a:lnT>
                      <a:noFill/>
                    </a:lnT>
                    <a:lnB>
                      <a:noFill/>
                    </a:lnB>
                    <a:solidFill>
                      <a:srgbClr val="92CDDC"/>
                    </a:solidFill>
                  </a:tcPr>
                </a:tc>
              </a:tr>
              <a:tr h="190500">
                <a:tc>
                  <a:txBody>
                    <a:bodyPr/>
                    <a:lstStyle/>
                    <a:p>
                      <a:pPr algn="l" fontAlgn="ctr"/>
                      <a:r>
                        <a:rPr lang="en-US" sz="1200" b="1" i="0" u="none" strike="noStrike">
                          <a:solidFill>
                            <a:srgbClr val="000000"/>
                          </a:solidFill>
                          <a:latin typeface="Calibri"/>
                        </a:rPr>
                        <a:t>mECFP</a:t>
                      </a:r>
                    </a:p>
                  </a:txBody>
                  <a:tcPr marL="12700" marR="12700" marT="12700" marB="0" anchor="ctr">
                    <a:lnL w="12700" cap="flat" cmpd="sng" algn="ctr">
                      <a:solidFill>
                        <a:srgbClr val="000000"/>
                      </a:solidFill>
                      <a:prstDash val="solid"/>
                      <a:round/>
                      <a:headEnd type="none" w="med" len="med"/>
                      <a:tailEnd type="none" w="med" len="med"/>
                    </a:lnL>
                    <a:lnR>
                      <a:noFill/>
                    </a:lnR>
                    <a:lnT>
                      <a:noFill/>
                    </a:lnT>
                    <a:lnB>
                      <a:noFill/>
                    </a:lnB>
                    <a:solidFill>
                      <a:srgbClr val="92CDDC"/>
                    </a:solidFill>
                  </a:tcPr>
                </a:tc>
                <a:tc>
                  <a:txBody>
                    <a:bodyPr/>
                    <a:lstStyle/>
                    <a:p>
                      <a:pPr algn="ctr" fontAlgn="ctr"/>
                      <a:r>
                        <a:rPr lang="en-US" sz="1200" b="1" i="0" u="none" strike="noStrike">
                          <a:solidFill>
                            <a:srgbClr val="000000"/>
                          </a:solidFill>
                          <a:latin typeface="Calibri"/>
                        </a:rPr>
                        <a:t>433</a:t>
                      </a:r>
                    </a:p>
                  </a:txBody>
                  <a:tcPr marL="12700" marR="12700" marT="12700" marB="0" anchor="ctr">
                    <a:lnL>
                      <a:noFill/>
                    </a:lnL>
                    <a:lnR>
                      <a:noFill/>
                    </a:lnR>
                    <a:lnT>
                      <a:noFill/>
                    </a:lnT>
                    <a:lnB>
                      <a:noFill/>
                    </a:lnB>
                    <a:solidFill>
                      <a:srgbClr val="92CDDC"/>
                    </a:solidFill>
                  </a:tcPr>
                </a:tc>
                <a:tc>
                  <a:txBody>
                    <a:bodyPr/>
                    <a:lstStyle/>
                    <a:p>
                      <a:pPr algn="ctr" fontAlgn="ctr"/>
                      <a:r>
                        <a:rPr lang="en-US" sz="1200" b="1" i="0" u="none" strike="noStrike">
                          <a:solidFill>
                            <a:srgbClr val="000000"/>
                          </a:solidFill>
                          <a:latin typeface="Calibri"/>
                        </a:rPr>
                        <a:t>475</a:t>
                      </a:r>
                    </a:p>
                  </a:txBody>
                  <a:tcPr marL="12700" marR="12700" marT="12700" marB="0" anchor="ctr">
                    <a:lnL>
                      <a:noFill/>
                    </a:lnL>
                    <a:lnR>
                      <a:noFill/>
                    </a:lnR>
                    <a:lnT>
                      <a:noFill/>
                    </a:lnT>
                    <a:lnB>
                      <a:noFill/>
                    </a:lnB>
                    <a:solidFill>
                      <a:srgbClr val="92CDDC"/>
                    </a:solidFill>
                  </a:tcPr>
                </a:tc>
                <a:tc>
                  <a:txBody>
                    <a:bodyPr/>
                    <a:lstStyle/>
                    <a:p>
                      <a:pPr algn="ctr" fontAlgn="ctr"/>
                      <a:r>
                        <a:rPr lang="en-US" sz="1200" b="1" i="0" u="none" strike="noStrike">
                          <a:solidFill>
                            <a:srgbClr val="000000"/>
                          </a:solidFill>
                          <a:latin typeface="Calibri"/>
                        </a:rPr>
                        <a:t>32,500</a:t>
                      </a:r>
                    </a:p>
                  </a:txBody>
                  <a:tcPr marL="12700" marR="12700" marT="12700" marB="0" anchor="ctr">
                    <a:lnL>
                      <a:noFill/>
                    </a:lnL>
                    <a:lnR>
                      <a:noFill/>
                    </a:lnR>
                    <a:lnT>
                      <a:noFill/>
                    </a:lnT>
                    <a:lnB>
                      <a:noFill/>
                    </a:lnB>
                    <a:solidFill>
                      <a:srgbClr val="92CDDC"/>
                    </a:solidFill>
                  </a:tcPr>
                </a:tc>
                <a:tc>
                  <a:txBody>
                    <a:bodyPr/>
                    <a:lstStyle/>
                    <a:p>
                      <a:pPr algn="ctr" fontAlgn="ctr"/>
                      <a:r>
                        <a:rPr lang="en-US" sz="1200" b="1" i="0" u="none" strike="noStrike">
                          <a:solidFill>
                            <a:srgbClr val="000000"/>
                          </a:solidFill>
                          <a:latin typeface="Calibri"/>
                        </a:rPr>
                        <a:t>0.4</a:t>
                      </a:r>
                    </a:p>
                  </a:txBody>
                  <a:tcPr marL="12700" marR="12700" marT="12700" marB="0" anchor="ctr">
                    <a:lnL>
                      <a:noFill/>
                    </a:lnL>
                    <a:lnR>
                      <a:noFill/>
                    </a:lnR>
                    <a:lnT>
                      <a:noFill/>
                    </a:lnT>
                    <a:lnB>
                      <a:noFill/>
                    </a:lnB>
                    <a:solidFill>
                      <a:srgbClr val="92CDDC"/>
                    </a:solidFill>
                  </a:tcPr>
                </a:tc>
                <a:tc>
                  <a:txBody>
                    <a:bodyPr/>
                    <a:lstStyle/>
                    <a:p>
                      <a:pPr algn="ctr" fontAlgn="ctr"/>
                      <a:r>
                        <a:rPr lang="en-US" sz="1200" b="1" i="0" u="none" strike="noStrike">
                          <a:solidFill>
                            <a:srgbClr val="000000"/>
                          </a:solidFill>
                          <a:latin typeface="Calibri"/>
                        </a:rPr>
                        <a:t>Monomer</a:t>
                      </a:r>
                    </a:p>
                  </a:txBody>
                  <a:tcPr marL="12700" marR="12700" marT="12700" marB="0" anchor="ctr">
                    <a:lnL>
                      <a:noFill/>
                    </a:lnL>
                    <a:lnR>
                      <a:noFill/>
                    </a:lnR>
                    <a:lnT>
                      <a:noFill/>
                    </a:lnT>
                    <a:lnB>
                      <a:noFill/>
                    </a:lnB>
                    <a:solidFill>
                      <a:srgbClr val="92CDDC"/>
                    </a:solidFill>
                  </a:tcPr>
                </a:tc>
                <a:tc>
                  <a:txBody>
                    <a:bodyPr/>
                    <a:lstStyle/>
                    <a:p>
                      <a:pPr algn="ctr" fontAlgn="ctr"/>
                      <a:r>
                        <a:rPr lang="en-US" sz="1200" b="1" i="0" u="none" strike="noStrike">
                          <a:solidFill>
                            <a:srgbClr val="000000"/>
                          </a:solidFill>
                          <a:latin typeface="Calibri"/>
                        </a:rPr>
                        <a:t>39</a:t>
                      </a:r>
                    </a:p>
                  </a:txBody>
                  <a:tcPr marL="12700" marR="12700" marT="12700" marB="0" anchor="ctr">
                    <a:lnL>
                      <a:noFill/>
                    </a:lnL>
                    <a:lnR w="12700" cap="flat" cmpd="sng" algn="ctr">
                      <a:solidFill>
                        <a:srgbClr val="000000"/>
                      </a:solidFill>
                      <a:prstDash val="solid"/>
                      <a:round/>
                      <a:headEnd type="none" w="med" len="med"/>
                      <a:tailEnd type="none" w="med" len="med"/>
                    </a:lnR>
                    <a:lnT>
                      <a:noFill/>
                    </a:lnT>
                    <a:lnB>
                      <a:noFill/>
                    </a:lnB>
                    <a:solidFill>
                      <a:srgbClr val="92CDDC"/>
                    </a:solidFill>
                  </a:tcPr>
                </a:tc>
              </a:tr>
              <a:tr h="190500">
                <a:tc>
                  <a:txBody>
                    <a:bodyPr/>
                    <a:lstStyle/>
                    <a:p>
                      <a:pPr algn="l" fontAlgn="ctr"/>
                      <a:r>
                        <a:rPr lang="en-US" sz="1200" b="1" i="0" u="none" strike="noStrike">
                          <a:solidFill>
                            <a:srgbClr val="000000"/>
                          </a:solidFill>
                          <a:latin typeface="Calibri"/>
                        </a:rPr>
                        <a:t>Cerulean</a:t>
                      </a:r>
                    </a:p>
                  </a:txBody>
                  <a:tcPr marL="12700" marR="12700" marT="12700" marB="0" anchor="ctr">
                    <a:lnL w="12700" cap="flat" cmpd="sng" algn="ctr">
                      <a:solidFill>
                        <a:srgbClr val="000000"/>
                      </a:solidFill>
                      <a:prstDash val="solid"/>
                      <a:round/>
                      <a:headEnd type="none" w="med" len="med"/>
                      <a:tailEnd type="none" w="med" len="med"/>
                    </a:lnL>
                    <a:lnR>
                      <a:noFill/>
                    </a:lnR>
                    <a:lnT>
                      <a:noFill/>
                    </a:lnT>
                    <a:lnB>
                      <a:noFill/>
                    </a:lnB>
                    <a:solidFill>
                      <a:srgbClr val="92CDDC"/>
                    </a:solidFill>
                  </a:tcPr>
                </a:tc>
                <a:tc>
                  <a:txBody>
                    <a:bodyPr/>
                    <a:lstStyle/>
                    <a:p>
                      <a:pPr algn="ctr" fontAlgn="ctr"/>
                      <a:r>
                        <a:rPr lang="en-US" sz="1200" b="1" i="0" u="none" strike="noStrike">
                          <a:solidFill>
                            <a:srgbClr val="000000"/>
                          </a:solidFill>
                          <a:latin typeface="Calibri"/>
                        </a:rPr>
                        <a:t>433</a:t>
                      </a:r>
                    </a:p>
                  </a:txBody>
                  <a:tcPr marL="12700" marR="12700" marT="12700" marB="0" anchor="ctr">
                    <a:lnL>
                      <a:noFill/>
                    </a:lnL>
                    <a:lnR>
                      <a:noFill/>
                    </a:lnR>
                    <a:lnT>
                      <a:noFill/>
                    </a:lnT>
                    <a:lnB>
                      <a:noFill/>
                    </a:lnB>
                    <a:solidFill>
                      <a:srgbClr val="92CDDC"/>
                    </a:solidFill>
                  </a:tcPr>
                </a:tc>
                <a:tc>
                  <a:txBody>
                    <a:bodyPr/>
                    <a:lstStyle/>
                    <a:p>
                      <a:pPr algn="ctr" fontAlgn="ctr"/>
                      <a:r>
                        <a:rPr lang="en-US" sz="1200" b="1" i="0" u="none" strike="noStrike">
                          <a:solidFill>
                            <a:srgbClr val="000000"/>
                          </a:solidFill>
                          <a:latin typeface="Calibri"/>
                        </a:rPr>
                        <a:t>475</a:t>
                      </a:r>
                    </a:p>
                  </a:txBody>
                  <a:tcPr marL="12700" marR="12700" marT="12700" marB="0" anchor="ctr">
                    <a:lnL>
                      <a:noFill/>
                    </a:lnL>
                    <a:lnR>
                      <a:noFill/>
                    </a:lnR>
                    <a:lnT>
                      <a:noFill/>
                    </a:lnT>
                    <a:lnB>
                      <a:noFill/>
                    </a:lnB>
                    <a:solidFill>
                      <a:srgbClr val="92CDDC"/>
                    </a:solidFill>
                  </a:tcPr>
                </a:tc>
                <a:tc>
                  <a:txBody>
                    <a:bodyPr/>
                    <a:lstStyle/>
                    <a:p>
                      <a:pPr algn="ctr" fontAlgn="ctr"/>
                      <a:r>
                        <a:rPr lang="en-US" sz="1200" b="1" i="0" u="none" strike="noStrike">
                          <a:solidFill>
                            <a:srgbClr val="000000"/>
                          </a:solidFill>
                          <a:latin typeface="Calibri"/>
                        </a:rPr>
                        <a:t>43,000</a:t>
                      </a:r>
                    </a:p>
                  </a:txBody>
                  <a:tcPr marL="12700" marR="12700" marT="12700" marB="0" anchor="ctr">
                    <a:lnL>
                      <a:noFill/>
                    </a:lnL>
                    <a:lnR>
                      <a:noFill/>
                    </a:lnR>
                    <a:lnT>
                      <a:noFill/>
                    </a:lnT>
                    <a:lnB>
                      <a:noFill/>
                    </a:lnB>
                    <a:solidFill>
                      <a:srgbClr val="92CDDC"/>
                    </a:solidFill>
                  </a:tcPr>
                </a:tc>
                <a:tc>
                  <a:txBody>
                    <a:bodyPr/>
                    <a:lstStyle/>
                    <a:p>
                      <a:pPr algn="ctr" fontAlgn="ctr"/>
                      <a:r>
                        <a:rPr lang="en-US" sz="1200" b="1" i="0" u="none" strike="noStrike">
                          <a:solidFill>
                            <a:srgbClr val="000000"/>
                          </a:solidFill>
                          <a:latin typeface="Calibri"/>
                        </a:rPr>
                        <a:t>0.62</a:t>
                      </a:r>
                    </a:p>
                  </a:txBody>
                  <a:tcPr marL="12700" marR="12700" marT="12700" marB="0" anchor="ctr">
                    <a:lnL>
                      <a:noFill/>
                    </a:lnL>
                    <a:lnR>
                      <a:noFill/>
                    </a:lnR>
                    <a:lnT>
                      <a:noFill/>
                    </a:lnT>
                    <a:lnB>
                      <a:noFill/>
                    </a:lnB>
                    <a:solidFill>
                      <a:srgbClr val="92CDDC"/>
                    </a:solidFill>
                  </a:tcPr>
                </a:tc>
                <a:tc>
                  <a:txBody>
                    <a:bodyPr/>
                    <a:lstStyle/>
                    <a:p>
                      <a:pPr algn="ctr" fontAlgn="ctr"/>
                      <a:r>
                        <a:rPr lang="en-US" sz="1200" b="1" i="0" u="none" strike="noStrike">
                          <a:solidFill>
                            <a:srgbClr val="000000"/>
                          </a:solidFill>
                          <a:latin typeface="Calibri"/>
                        </a:rPr>
                        <a:t>Monomer*</a:t>
                      </a:r>
                    </a:p>
                  </a:txBody>
                  <a:tcPr marL="12700" marR="12700" marT="12700" marB="0" anchor="ctr">
                    <a:lnL>
                      <a:noFill/>
                    </a:lnL>
                    <a:lnR>
                      <a:noFill/>
                    </a:lnR>
                    <a:lnT>
                      <a:noFill/>
                    </a:lnT>
                    <a:lnB>
                      <a:noFill/>
                    </a:lnB>
                    <a:solidFill>
                      <a:srgbClr val="92CDDC"/>
                    </a:solidFill>
                  </a:tcPr>
                </a:tc>
                <a:tc>
                  <a:txBody>
                    <a:bodyPr/>
                    <a:lstStyle/>
                    <a:p>
                      <a:pPr algn="ctr" fontAlgn="ctr"/>
                      <a:r>
                        <a:rPr lang="en-US" sz="1200" b="1" i="0" u="none" strike="noStrike">
                          <a:solidFill>
                            <a:srgbClr val="000000"/>
                          </a:solidFill>
                          <a:latin typeface="Calibri"/>
                        </a:rPr>
                        <a:t>79</a:t>
                      </a:r>
                    </a:p>
                  </a:txBody>
                  <a:tcPr marL="12700" marR="12700" marT="12700" marB="0" anchor="ctr">
                    <a:lnL>
                      <a:noFill/>
                    </a:lnL>
                    <a:lnR w="12700" cap="flat" cmpd="sng" algn="ctr">
                      <a:solidFill>
                        <a:srgbClr val="000000"/>
                      </a:solidFill>
                      <a:prstDash val="solid"/>
                      <a:round/>
                      <a:headEnd type="none" w="med" len="med"/>
                      <a:tailEnd type="none" w="med" len="med"/>
                    </a:lnR>
                    <a:lnT>
                      <a:noFill/>
                    </a:lnT>
                    <a:lnB>
                      <a:noFill/>
                    </a:lnB>
                    <a:solidFill>
                      <a:srgbClr val="92CDDC"/>
                    </a:solidFill>
                  </a:tcPr>
                </a:tc>
              </a:tr>
              <a:tr h="381000">
                <a:tc>
                  <a:txBody>
                    <a:bodyPr/>
                    <a:lstStyle/>
                    <a:p>
                      <a:pPr algn="l" fontAlgn="ctr"/>
                      <a:r>
                        <a:rPr lang="en-US" sz="1200" b="1" i="0" u="none" strike="noStrike">
                          <a:solidFill>
                            <a:srgbClr val="000000"/>
                          </a:solidFill>
                          <a:latin typeface="Calibri"/>
                        </a:rPr>
                        <a:t>mTurquoise</a:t>
                      </a:r>
                    </a:p>
                  </a:txBody>
                  <a:tcPr marL="12700" marR="12700" marT="12700" marB="0" anchor="ctr">
                    <a:lnL w="12700" cap="flat" cmpd="sng" algn="ctr">
                      <a:solidFill>
                        <a:srgbClr val="000000"/>
                      </a:solidFill>
                      <a:prstDash val="solid"/>
                      <a:round/>
                      <a:headEnd type="none" w="med" len="med"/>
                      <a:tailEnd type="none" w="med" len="med"/>
                    </a:lnL>
                    <a:lnR>
                      <a:noFill/>
                    </a:lnR>
                    <a:lnT>
                      <a:noFill/>
                    </a:lnT>
                    <a:lnB>
                      <a:noFill/>
                    </a:lnB>
                    <a:solidFill>
                      <a:srgbClr val="92CDDC"/>
                    </a:solidFill>
                  </a:tcPr>
                </a:tc>
                <a:tc>
                  <a:txBody>
                    <a:bodyPr/>
                    <a:lstStyle/>
                    <a:p>
                      <a:pPr algn="ctr" fontAlgn="ctr"/>
                      <a:r>
                        <a:rPr lang="en-US" sz="1200" b="1" i="0" u="none" strike="noStrike">
                          <a:solidFill>
                            <a:srgbClr val="000000"/>
                          </a:solidFill>
                          <a:latin typeface="Calibri"/>
                        </a:rPr>
                        <a:t>434</a:t>
                      </a:r>
                    </a:p>
                  </a:txBody>
                  <a:tcPr marL="12700" marR="12700" marT="12700" marB="0" anchor="ctr">
                    <a:lnL>
                      <a:noFill/>
                    </a:lnL>
                    <a:lnR>
                      <a:noFill/>
                    </a:lnR>
                    <a:lnT>
                      <a:noFill/>
                    </a:lnT>
                    <a:lnB>
                      <a:noFill/>
                    </a:lnB>
                    <a:solidFill>
                      <a:srgbClr val="92CDDC"/>
                    </a:solidFill>
                  </a:tcPr>
                </a:tc>
                <a:tc>
                  <a:txBody>
                    <a:bodyPr/>
                    <a:lstStyle/>
                    <a:p>
                      <a:pPr algn="ctr" fontAlgn="ctr"/>
                      <a:r>
                        <a:rPr lang="en-US" sz="1200" b="1" i="0" u="none" strike="noStrike">
                          <a:solidFill>
                            <a:srgbClr val="000000"/>
                          </a:solidFill>
                          <a:latin typeface="Calibri"/>
                        </a:rPr>
                        <a:t>474</a:t>
                      </a:r>
                    </a:p>
                  </a:txBody>
                  <a:tcPr marL="12700" marR="12700" marT="12700" marB="0" anchor="ctr">
                    <a:lnL>
                      <a:noFill/>
                    </a:lnL>
                    <a:lnR>
                      <a:noFill/>
                    </a:lnR>
                    <a:lnT>
                      <a:noFill/>
                    </a:lnT>
                    <a:lnB>
                      <a:noFill/>
                    </a:lnB>
                    <a:solidFill>
                      <a:srgbClr val="92CDDC"/>
                    </a:solidFill>
                  </a:tcPr>
                </a:tc>
                <a:tc>
                  <a:txBody>
                    <a:bodyPr/>
                    <a:lstStyle/>
                    <a:p>
                      <a:pPr algn="ctr" fontAlgn="ctr"/>
                      <a:r>
                        <a:rPr lang="en-US" sz="1200" b="1" i="0" u="none" strike="noStrike">
                          <a:solidFill>
                            <a:srgbClr val="000000"/>
                          </a:solidFill>
                          <a:latin typeface="Calibri"/>
                        </a:rPr>
                        <a:t>30,000</a:t>
                      </a:r>
                    </a:p>
                  </a:txBody>
                  <a:tcPr marL="12700" marR="12700" marT="12700" marB="0" anchor="ctr">
                    <a:lnL>
                      <a:noFill/>
                    </a:lnL>
                    <a:lnR>
                      <a:noFill/>
                    </a:lnR>
                    <a:lnT>
                      <a:noFill/>
                    </a:lnT>
                    <a:lnB>
                      <a:noFill/>
                    </a:lnB>
                    <a:solidFill>
                      <a:srgbClr val="92CDDC"/>
                    </a:solidFill>
                  </a:tcPr>
                </a:tc>
                <a:tc>
                  <a:txBody>
                    <a:bodyPr/>
                    <a:lstStyle/>
                    <a:p>
                      <a:pPr algn="ctr" fontAlgn="ctr"/>
                      <a:r>
                        <a:rPr lang="en-US" sz="1200" b="1" i="0" u="none" strike="noStrike">
                          <a:solidFill>
                            <a:srgbClr val="000000"/>
                          </a:solidFill>
                          <a:latin typeface="Calibri"/>
                        </a:rPr>
                        <a:t>0.84</a:t>
                      </a:r>
                    </a:p>
                  </a:txBody>
                  <a:tcPr marL="12700" marR="12700" marT="12700" marB="0" anchor="ctr">
                    <a:lnL>
                      <a:noFill/>
                    </a:lnL>
                    <a:lnR>
                      <a:noFill/>
                    </a:lnR>
                    <a:lnT>
                      <a:noFill/>
                    </a:lnT>
                    <a:lnB>
                      <a:noFill/>
                    </a:lnB>
                    <a:solidFill>
                      <a:srgbClr val="92CDDC"/>
                    </a:solidFill>
                  </a:tcPr>
                </a:tc>
                <a:tc>
                  <a:txBody>
                    <a:bodyPr/>
                    <a:lstStyle/>
                    <a:p>
                      <a:pPr algn="ctr" fontAlgn="ctr"/>
                      <a:r>
                        <a:rPr lang="en-US" sz="1200" b="1" i="0" u="none" strike="noStrike">
                          <a:solidFill>
                            <a:srgbClr val="000000"/>
                          </a:solidFill>
                          <a:latin typeface="Calibri"/>
                        </a:rPr>
                        <a:t>Monomer*</a:t>
                      </a:r>
                    </a:p>
                  </a:txBody>
                  <a:tcPr marL="12700" marR="12700" marT="12700" marB="0" anchor="ctr">
                    <a:lnL>
                      <a:noFill/>
                    </a:lnL>
                    <a:lnR>
                      <a:noFill/>
                    </a:lnR>
                    <a:lnT>
                      <a:noFill/>
                    </a:lnT>
                    <a:lnB>
                      <a:noFill/>
                    </a:lnB>
                    <a:solidFill>
                      <a:srgbClr val="92CDDC"/>
                    </a:solidFill>
                  </a:tcPr>
                </a:tc>
                <a:tc>
                  <a:txBody>
                    <a:bodyPr/>
                    <a:lstStyle/>
                    <a:p>
                      <a:pPr algn="ctr" fontAlgn="ctr"/>
                      <a:r>
                        <a:rPr lang="en-US" sz="1200" b="1" i="0" u="none" strike="noStrike" dirty="0">
                          <a:solidFill>
                            <a:srgbClr val="000000"/>
                          </a:solidFill>
                          <a:latin typeface="Calibri"/>
                        </a:rPr>
                        <a:t>75</a:t>
                      </a:r>
                    </a:p>
                  </a:txBody>
                  <a:tcPr marL="12700" marR="12700" marT="12700" marB="0" anchor="ctr">
                    <a:lnL>
                      <a:noFill/>
                    </a:lnL>
                    <a:lnR w="12700" cap="flat" cmpd="sng" algn="ctr">
                      <a:solidFill>
                        <a:srgbClr val="000000"/>
                      </a:solidFill>
                      <a:prstDash val="solid"/>
                      <a:round/>
                      <a:headEnd type="none" w="med" len="med"/>
                      <a:tailEnd type="none" w="med" len="med"/>
                    </a:lnR>
                    <a:lnT>
                      <a:noFill/>
                    </a:lnT>
                    <a:lnB>
                      <a:noFill/>
                    </a:lnB>
                    <a:solidFill>
                      <a:srgbClr val="92CDDC"/>
                    </a:solidFill>
                  </a:tcPr>
                </a:tc>
              </a:tr>
            </a:tbl>
          </a:graphicData>
        </a:graphic>
      </p:graphicFrame>
      <p:graphicFrame>
        <p:nvGraphicFramePr>
          <p:cNvPr id="10" name="Table 9"/>
          <p:cNvGraphicFramePr>
            <a:graphicFrameLocks noGrp="1"/>
          </p:cNvGraphicFramePr>
          <p:nvPr/>
        </p:nvGraphicFramePr>
        <p:xfrm>
          <a:off x="1281734" y="5471534"/>
          <a:ext cx="5778500" cy="977899"/>
        </p:xfrm>
        <a:graphic>
          <a:graphicData uri="http://schemas.openxmlformats.org/drawingml/2006/table">
            <a:tbl>
              <a:tblPr/>
              <a:tblGrid>
                <a:gridCol w="825500"/>
                <a:gridCol w="825500"/>
                <a:gridCol w="825500"/>
                <a:gridCol w="825500"/>
                <a:gridCol w="825500"/>
                <a:gridCol w="825500"/>
                <a:gridCol w="825500"/>
              </a:tblGrid>
              <a:tr h="0">
                <a:tc gridSpan="7">
                  <a:txBody>
                    <a:bodyPr/>
                    <a:lstStyle/>
                    <a:p>
                      <a:pPr algn="l" fontAlgn="ctr"/>
                      <a:r>
                        <a:rPr lang="en-US" sz="1200" b="1" i="0" u="none" strike="noStrike" dirty="0">
                          <a:solidFill>
                            <a:srgbClr val="000000"/>
                          </a:solidFill>
                          <a:latin typeface="Calibri"/>
                        </a:rPr>
                        <a:t>Yellow Fluorescent Proteins</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90500">
                <a:tc>
                  <a:txBody>
                    <a:bodyPr/>
                    <a:lstStyle/>
                    <a:p>
                      <a:pPr algn="l" fontAlgn="ctr"/>
                      <a:r>
                        <a:rPr lang="en-US" sz="1200" b="1" i="0" u="none" strike="noStrike">
                          <a:solidFill>
                            <a:srgbClr val="000000"/>
                          </a:solidFill>
                          <a:latin typeface="Calibri"/>
                        </a:rPr>
                        <a:t>EYFP</a:t>
                      </a:r>
                    </a:p>
                  </a:txBody>
                  <a:tcPr marL="12700" marR="12700" marT="12700" marB="0" anchor="ctr">
                    <a:lnL w="12700" cap="flat" cmpd="sng" algn="ctr">
                      <a:solidFill>
                        <a:srgbClr val="000000"/>
                      </a:solidFill>
                      <a:prstDash val="solid"/>
                      <a:round/>
                      <a:headEnd type="none" w="med" len="med"/>
                      <a:tailEnd type="none" w="med" len="med"/>
                    </a:lnL>
                    <a:lnR>
                      <a:noFill/>
                    </a:lnR>
                    <a:lnT>
                      <a:noFill/>
                    </a:lnT>
                    <a:lnB>
                      <a:noFill/>
                    </a:lnB>
                    <a:solidFill>
                      <a:srgbClr val="FFFF00"/>
                    </a:solidFill>
                  </a:tcPr>
                </a:tc>
                <a:tc>
                  <a:txBody>
                    <a:bodyPr/>
                    <a:lstStyle/>
                    <a:p>
                      <a:pPr algn="ctr" fontAlgn="ctr"/>
                      <a:r>
                        <a:rPr lang="en-US" sz="1200" b="1" i="0" u="none" strike="noStrike">
                          <a:solidFill>
                            <a:srgbClr val="000000"/>
                          </a:solidFill>
                          <a:latin typeface="Calibri"/>
                        </a:rPr>
                        <a:t>514</a:t>
                      </a:r>
                    </a:p>
                  </a:txBody>
                  <a:tcPr marL="12700" marR="12700" marT="12700" marB="0" anchor="ctr">
                    <a:lnL>
                      <a:noFill/>
                    </a:lnL>
                    <a:lnR>
                      <a:noFill/>
                    </a:lnR>
                    <a:lnT>
                      <a:noFill/>
                    </a:lnT>
                    <a:lnB>
                      <a:noFill/>
                    </a:lnB>
                    <a:solidFill>
                      <a:srgbClr val="FFFF00"/>
                    </a:solidFill>
                  </a:tcPr>
                </a:tc>
                <a:tc>
                  <a:txBody>
                    <a:bodyPr/>
                    <a:lstStyle/>
                    <a:p>
                      <a:pPr algn="ctr" fontAlgn="ctr"/>
                      <a:r>
                        <a:rPr lang="en-US" sz="1200" b="1" i="0" u="none" strike="noStrike">
                          <a:solidFill>
                            <a:srgbClr val="000000"/>
                          </a:solidFill>
                          <a:latin typeface="Calibri"/>
                        </a:rPr>
                        <a:t>527</a:t>
                      </a:r>
                    </a:p>
                  </a:txBody>
                  <a:tcPr marL="12700" marR="12700" marT="12700" marB="0" anchor="ctr">
                    <a:lnL>
                      <a:noFill/>
                    </a:lnL>
                    <a:lnR>
                      <a:noFill/>
                    </a:lnR>
                    <a:lnT>
                      <a:noFill/>
                    </a:lnT>
                    <a:lnB>
                      <a:noFill/>
                    </a:lnB>
                    <a:solidFill>
                      <a:srgbClr val="FFFF00"/>
                    </a:solidFill>
                  </a:tcPr>
                </a:tc>
                <a:tc>
                  <a:txBody>
                    <a:bodyPr/>
                    <a:lstStyle/>
                    <a:p>
                      <a:pPr algn="ctr" fontAlgn="ctr"/>
                      <a:r>
                        <a:rPr lang="en-US" sz="1200" b="1" i="0" u="none" strike="noStrike">
                          <a:solidFill>
                            <a:srgbClr val="000000"/>
                          </a:solidFill>
                          <a:latin typeface="Calibri"/>
                        </a:rPr>
                        <a:t>83,400</a:t>
                      </a:r>
                    </a:p>
                  </a:txBody>
                  <a:tcPr marL="12700" marR="12700" marT="12700" marB="0" anchor="ctr">
                    <a:lnL>
                      <a:noFill/>
                    </a:lnL>
                    <a:lnR>
                      <a:noFill/>
                    </a:lnR>
                    <a:lnT>
                      <a:noFill/>
                    </a:lnT>
                    <a:lnB>
                      <a:noFill/>
                    </a:lnB>
                    <a:solidFill>
                      <a:srgbClr val="FFFF00"/>
                    </a:solidFill>
                  </a:tcPr>
                </a:tc>
                <a:tc>
                  <a:txBody>
                    <a:bodyPr/>
                    <a:lstStyle/>
                    <a:p>
                      <a:pPr algn="ctr" fontAlgn="ctr"/>
                      <a:r>
                        <a:rPr lang="en-US" sz="1200" b="1" i="0" u="none" strike="noStrike">
                          <a:solidFill>
                            <a:srgbClr val="000000"/>
                          </a:solidFill>
                          <a:latin typeface="Calibri"/>
                        </a:rPr>
                        <a:t>0.61</a:t>
                      </a:r>
                    </a:p>
                  </a:txBody>
                  <a:tcPr marL="12700" marR="12700" marT="12700" marB="0" anchor="ctr">
                    <a:lnL>
                      <a:noFill/>
                    </a:lnL>
                    <a:lnR>
                      <a:noFill/>
                    </a:lnR>
                    <a:lnT>
                      <a:noFill/>
                    </a:lnT>
                    <a:lnB>
                      <a:noFill/>
                    </a:lnB>
                    <a:solidFill>
                      <a:srgbClr val="FFFF00"/>
                    </a:solidFill>
                  </a:tcPr>
                </a:tc>
                <a:tc>
                  <a:txBody>
                    <a:bodyPr/>
                    <a:lstStyle/>
                    <a:p>
                      <a:pPr algn="ctr" fontAlgn="ctr"/>
                      <a:r>
                        <a:rPr lang="en-US" sz="1200" b="1" i="0" u="none" strike="noStrike">
                          <a:solidFill>
                            <a:srgbClr val="000000"/>
                          </a:solidFill>
                          <a:latin typeface="Calibri"/>
                        </a:rPr>
                        <a:t>Monomer*</a:t>
                      </a:r>
                    </a:p>
                  </a:txBody>
                  <a:tcPr marL="12700" marR="12700" marT="12700" marB="0" anchor="ctr">
                    <a:lnL>
                      <a:noFill/>
                    </a:lnL>
                    <a:lnR>
                      <a:noFill/>
                    </a:lnR>
                    <a:lnT>
                      <a:noFill/>
                    </a:lnT>
                    <a:lnB>
                      <a:noFill/>
                    </a:lnB>
                    <a:solidFill>
                      <a:srgbClr val="FFFF00"/>
                    </a:solidFill>
                  </a:tcPr>
                </a:tc>
                <a:tc>
                  <a:txBody>
                    <a:bodyPr/>
                    <a:lstStyle/>
                    <a:p>
                      <a:pPr algn="ctr" fontAlgn="ctr"/>
                      <a:r>
                        <a:rPr lang="en-US" sz="1200" b="1" i="0" u="none" strike="noStrike">
                          <a:solidFill>
                            <a:srgbClr val="000000"/>
                          </a:solidFill>
                          <a:latin typeface="Calibri"/>
                        </a:rPr>
                        <a:t>151</a:t>
                      </a:r>
                    </a:p>
                  </a:txBody>
                  <a:tcPr marL="12700" marR="12700" marT="12700" marB="0" anchor="ctr">
                    <a:lnL>
                      <a:noFill/>
                    </a:lnL>
                    <a:lnR w="12700" cap="flat" cmpd="sng" algn="ctr">
                      <a:solidFill>
                        <a:srgbClr val="000000"/>
                      </a:solidFill>
                      <a:prstDash val="solid"/>
                      <a:round/>
                      <a:headEnd type="none" w="med" len="med"/>
                      <a:tailEnd type="none" w="med" len="med"/>
                    </a:lnR>
                    <a:lnT>
                      <a:noFill/>
                    </a:lnT>
                    <a:lnB>
                      <a:noFill/>
                    </a:lnB>
                    <a:solidFill>
                      <a:srgbClr val="FFFF00"/>
                    </a:solidFill>
                  </a:tcPr>
                </a:tc>
              </a:tr>
              <a:tr h="190500">
                <a:tc>
                  <a:txBody>
                    <a:bodyPr/>
                    <a:lstStyle/>
                    <a:p>
                      <a:pPr algn="l" fontAlgn="ctr"/>
                      <a:r>
                        <a:rPr lang="en-US" sz="1200" b="1" i="0" u="none" strike="noStrike">
                          <a:solidFill>
                            <a:srgbClr val="000000"/>
                          </a:solidFill>
                          <a:latin typeface="Calibri"/>
                        </a:rPr>
                        <a:t>Topaz</a:t>
                      </a:r>
                    </a:p>
                  </a:txBody>
                  <a:tcPr marL="12700" marR="12700" marT="12700" marB="0" anchor="ctr">
                    <a:lnL w="12700" cap="flat" cmpd="sng" algn="ctr">
                      <a:solidFill>
                        <a:srgbClr val="000000"/>
                      </a:solidFill>
                      <a:prstDash val="solid"/>
                      <a:round/>
                      <a:headEnd type="none" w="med" len="med"/>
                      <a:tailEnd type="none" w="med" len="med"/>
                    </a:lnL>
                    <a:lnR>
                      <a:noFill/>
                    </a:lnR>
                    <a:lnT>
                      <a:noFill/>
                    </a:lnT>
                    <a:lnB>
                      <a:noFill/>
                    </a:lnB>
                    <a:solidFill>
                      <a:srgbClr val="FFFF00"/>
                    </a:solidFill>
                  </a:tcPr>
                </a:tc>
                <a:tc>
                  <a:txBody>
                    <a:bodyPr/>
                    <a:lstStyle/>
                    <a:p>
                      <a:pPr algn="ctr" fontAlgn="ctr"/>
                      <a:r>
                        <a:rPr lang="en-US" sz="1200" b="1" i="0" u="none" strike="noStrike">
                          <a:solidFill>
                            <a:srgbClr val="000000"/>
                          </a:solidFill>
                          <a:latin typeface="Calibri"/>
                        </a:rPr>
                        <a:t>514</a:t>
                      </a:r>
                    </a:p>
                  </a:txBody>
                  <a:tcPr marL="12700" marR="12700" marT="12700" marB="0" anchor="ctr">
                    <a:lnL>
                      <a:noFill/>
                    </a:lnL>
                    <a:lnR>
                      <a:noFill/>
                    </a:lnR>
                    <a:lnT>
                      <a:noFill/>
                    </a:lnT>
                    <a:lnB>
                      <a:noFill/>
                    </a:lnB>
                    <a:solidFill>
                      <a:srgbClr val="FFFF00"/>
                    </a:solidFill>
                  </a:tcPr>
                </a:tc>
                <a:tc>
                  <a:txBody>
                    <a:bodyPr/>
                    <a:lstStyle/>
                    <a:p>
                      <a:pPr algn="ctr" fontAlgn="ctr"/>
                      <a:r>
                        <a:rPr lang="en-US" sz="1200" b="1" i="0" u="none" strike="noStrike">
                          <a:solidFill>
                            <a:srgbClr val="000000"/>
                          </a:solidFill>
                          <a:latin typeface="Calibri"/>
                        </a:rPr>
                        <a:t>527</a:t>
                      </a:r>
                    </a:p>
                  </a:txBody>
                  <a:tcPr marL="12700" marR="12700" marT="12700" marB="0" anchor="ctr">
                    <a:lnL>
                      <a:noFill/>
                    </a:lnL>
                    <a:lnR>
                      <a:noFill/>
                    </a:lnR>
                    <a:lnT>
                      <a:noFill/>
                    </a:lnT>
                    <a:lnB>
                      <a:noFill/>
                    </a:lnB>
                    <a:solidFill>
                      <a:srgbClr val="FFFF00"/>
                    </a:solidFill>
                  </a:tcPr>
                </a:tc>
                <a:tc>
                  <a:txBody>
                    <a:bodyPr/>
                    <a:lstStyle/>
                    <a:p>
                      <a:pPr algn="ctr" fontAlgn="ctr"/>
                      <a:r>
                        <a:rPr lang="en-US" sz="1200" b="1" i="0" u="none" strike="noStrike">
                          <a:solidFill>
                            <a:srgbClr val="000000"/>
                          </a:solidFill>
                          <a:latin typeface="Calibri"/>
                        </a:rPr>
                        <a:t>94,500</a:t>
                      </a:r>
                    </a:p>
                  </a:txBody>
                  <a:tcPr marL="12700" marR="12700" marT="12700" marB="0" anchor="ctr">
                    <a:lnL>
                      <a:noFill/>
                    </a:lnL>
                    <a:lnR>
                      <a:noFill/>
                    </a:lnR>
                    <a:lnT>
                      <a:noFill/>
                    </a:lnT>
                    <a:lnB>
                      <a:noFill/>
                    </a:lnB>
                    <a:solidFill>
                      <a:srgbClr val="FFFF00"/>
                    </a:solidFill>
                  </a:tcPr>
                </a:tc>
                <a:tc>
                  <a:txBody>
                    <a:bodyPr/>
                    <a:lstStyle/>
                    <a:p>
                      <a:pPr algn="ctr" fontAlgn="ctr"/>
                      <a:r>
                        <a:rPr lang="en-US" sz="1200" b="1" i="0" u="none" strike="noStrike">
                          <a:solidFill>
                            <a:srgbClr val="000000"/>
                          </a:solidFill>
                          <a:latin typeface="Calibri"/>
                        </a:rPr>
                        <a:t>0.6</a:t>
                      </a:r>
                    </a:p>
                  </a:txBody>
                  <a:tcPr marL="12700" marR="12700" marT="12700" marB="0" anchor="ctr">
                    <a:lnL>
                      <a:noFill/>
                    </a:lnL>
                    <a:lnR>
                      <a:noFill/>
                    </a:lnR>
                    <a:lnT>
                      <a:noFill/>
                    </a:lnT>
                    <a:lnB>
                      <a:noFill/>
                    </a:lnB>
                    <a:solidFill>
                      <a:srgbClr val="FFFF00"/>
                    </a:solidFill>
                  </a:tcPr>
                </a:tc>
                <a:tc>
                  <a:txBody>
                    <a:bodyPr/>
                    <a:lstStyle/>
                    <a:p>
                      <a:pPr algn="ctr" fontAlgn="ctr"/>
                      <a:r>
                        <a:rPr lang="en-US" sz="1200" b="1" i="0" u="none" strike="noStrike">
                          <a:solidFill>
                            <a:srgbClr val="000000"/>
                          </a:solidFill>
                          <a:latin typeface="Calibri"/>
                        </a:rPr>
                        <a:t>Monomer*</a:t>
                      </a:r>
                    </a:p>
                  </a:txBody>
                  <a:tcPr marL="12700" marR="12700" marT="12700" marB="0" anchor="ctr">
                    <a:lnL>
                      <a:noFill/>
                    </a:lnL>
                    <a:lnR>
                      <a:noFill/>
                    </a:lnR>
                    <a:lnT>
                      <a:noFill/>
                    </a:lnT>
                    <a:lnB>
                      <a:noFill/>
                    </a:lnB>
                    <a:solidFill>
                      <a:srgbClr val="FFFF00"/>
                    </a:solidFill>
                  </a:tcPr>
                </a:tc>
                <a:tc>
                  <a:txBody>
                    <a:bodyPr/>
                    <a:lstStyle/>
                    <a:p>
                      <a:pPr algn="ctr" fontAlgn="ctr"/>
                      <a:r>
                        <a:rPr lang="en-US" sz="1200" b="1" i="0" u="none" strike="noStrike">
                          <a:solidFill>
                            <a:srgbClr val="000000"/>
                          </a:solidFill>
                          <a:latin typeface="Calibri"/>
                        </a:rPr>
                        <a:t>169</a:t>
                      </a:r>
                    </a:p>
                  </a:txBody>
                  <a:tcPr marL="12700" marR="12700" marT="12700" marB="0" anchor="ctr">
                    <a:lnL>
                      <a:noFill/>
                    </a:lnL>
                    <a:lnR w="12700" cap="flat" cmpd="sng" algn="ctr">
                      <a:solidFill>
                        <a:srgbClr val="000000"/>
                      </a:solidFill>
                      <a:prstDash val="solid"/>
                      <a:round/>
                      <a:headEnd type="none" w="med" len="med"/>
                      <a:tailEnd type="none" w="med" len="med"/>
                    </a:lnR>
                    <a:lnT>
                      <a:noFill/>
                    </a:lnT>
                    <a:lnB>
                      <a:noFill/>
                    </a:lnB>
                    <a:solidFill>
                      <a:srgbClr val="FFFF00"/>
                    </a:solidFill>
                  </a:tcPr>
                </a:tc>
              </a:tr>
              <a:tr h="190500">
                <a:tc>
                  <a:txBody>
                    <a:bodyPr/>
                    <a:lstStyle/>
                    <a:p>
                      <a:pPr algn="l" fontAlgn="ctr"/>
                      <a:r>
                        <a:rPr lang="en-US" sz="1200" b="1" i="0" u="none" strike="noStrike">
                          <a:solidFill>
                            <a:srgbClr val="000000"/>
                          </a:solidFill>
                          <a:latin typeface="Calibri"/>
                        </a:rPr>
                        <a:t>Venus</a:t>
                      </a:r>
                    </a:p>
                  </a:txBody>
                  <a:tcPr marL="12700" marR="12700" marT="12700" marB="0" anchor="ctr">
                    <a:lnL w="12700" cap="flat" cmpd="sng" algn="ctr">
                      <a:solidFill>
                        <a:srgbClr val="000000"/>
                      </a:solidFill>
                      <a:prstDash val="solid"/>
                      <a:round/>
                      <a:headEnd type="none" w="med" len="med"/>
                      <a:tailEnd type="none" w="med" len="med"/>
                    </a:lnL>
                    <a:lnR>
                      <a:noFill/>
                    </a:lnR>
                    <a:lnT>
                      <a:noFill/>
                    </a:lnT>
                    <a:lnB>
                      <a:noFill/>
                    </a:lnB>
                    <a:solidFill>
                      <a:srgbClr val="FFFF00"/>
                    </a:solidFill>
                  </a:tcPr>
                </a:tc>
                <a:tc>
                  <a:txBody>
                    <a:bodyPr/>
                    <a:lstStyle/>
                    <a:p>
                      <a:pPr algn="ctr" fontAlgn="ctr"/>
                      <a:r>
                        <a:rPr lang="en-US" sz="1200" b="1" i="0" u="none" strike="noStrike">
                          <a:solidFill>
                            <a:srgbClr val="000000"/>
                          </a:solidFill>
                          <a:latin typeface="Calibri"/>
                        </a:rPr>
                        <a:t>515</a:t>
                      </a:r>
                    </a:p>
                  </a:txBody>
                  <a:tcPr marL="12700" marR="12700" marT="12700" marB="0" anchor="ctr">
                    <a:lnL>
                      <a:noFill/>
                    </a:lnL>
                    <a:lnR>
                      <a:noFill/>
                    </a:lnR>
                    <a:lnT>
                      <a:noFill/>
                    </a:lnT>
                    <a:lnB>
                      <a:noFill/>
                    </a:lnB>
                    <a:solidFill>
                      <a:srgbClr val="FFFF00"/>
                    </a:solidFill>
                  </a:tcPr>
                </a:tc>
                <a:tc>
                  <a:txBody>
                    <a:bodyPr/>
                    <a:lstStyle/>
                    <a:p>
                      <a:pPr algn="ctr" fontAlgn="ctr"/>
                      <a:r>
                        <a:rPr lang="en-US" sz="1200" b="1" i="0" u="none" strike="noStrike">
                          <a:solidFill>
                            <a:srgbClr val="000000"/>
                          </a:solidFill>
                          <a:latin typeface="Calibri"/>
                        </a:rPr>
                        <a:t>528</a:t>
                      </a:r>
                    </a:p>
                  </a:txBody>
                  <a:tcPr marL="12700" marR="12700" marT="12700" marB="0" anchor="ctr">
                    <a:lnL>
                      <a:noFill/>
                    </a:lnL>
                    <a:lnR>
                      <a:noFill/>
                    </a:lnR>
                    <a:lnT>
                      <a:noFill/>
                    </a:lnT>
                    <a:lnB>
                      <a:noFill/>
                    </a:lnB>
                    <a:solidFill>
                      <a:srgbClr val="FFFF00"/>
                    </a:solidFill>
                  </a:tcPr>
                </a:tc>
                <a:tc>
                  <a:txBody>
                    <a:bodyPr/>
                    <a:lstStyle/>
                    <a:p>
                      <a:pPr algn="ctr" fontAlgn="ctr"/>
                      <a:r>
                        <a:rPr lang="en-US" sz="1200" b="1" i="0" u="none" strike="noStrike">
                          <a:solidFill>
                            <a:srgbClr val="000000"/>
                          </a:solidFill>
                          <a:latin typeface="Calibri"/>
                        </a:rPr>
                        <a:t>92,200</a:t>
                      </a:r>
                    </a:p>
                  </a:txBody>
                  <a:tcPr marL="12700" marR="12700" marT="12700" marB="0" anchor="ctr">
                    <a:lnL>
                      <a:noFill/>
                    </a:lnL>
                    <a:lnR>
                      <a:noFill/>
                    </a:lnR>
                    <a:lnT>
                      <a:noFill/>
                    </a:lnT>
                    <a:lnB>
                      <a:noFill/>
                    </a:lnB>
                    <a:solidFill>
                      <a:srgbClr val="FFFF00"/>
                    </a:solidFill>
                  </a:tcPr>
                </a:tc>
                <a:tc>
                  <a:txBody>
                    <a:bodyPr/>
                    <a:lstStyle/>
                    <a:p>
                      <a:pPr algn="ctr" fontAlgn="ctr"/>
                      <a:r>
                        <a:rPr lang="en-US" sz="1200" b="1" i="0" u="none" strike="noStrike">
                          <a:solidFill>
                            <a:srgbClr val="000000"/>
                          </a:solidFill>
                          <a:latin typeface="Calibri"/>
                        </a:rPr>
                        <a:t>0.57</a:t>
                      </a:r>
                    </a:p>
                  </a:txBody>
                  <a:tcPr marL="12700" marR="12700" marT="12700" marB="0" anchor="ctr">
                    <a:lnL>
                      <a:noFill/>
                    </a:lnL>
                    <a:lnR>
                      <a:noFill/>
                    </a:lnR>
                    <a:lnT>
                      <a:noFill/>
                    </a:lnT>
                    <a:lnB>
                      <a:noFill/>
                    </a:lnB>
                    <a:solidFill>
                      <a:srgbClr val="FFFF00"/>
                    </a:solidFill>
                  </a:tcPr>
                </a:tc>
                <a:tc>
                  <a:txBody>
                    <a:bodyPr/>
                    <a:lstStyle/>
                    <a:p>
                      <a:pPr algn="ctr" fontAlgn="ctr"/>
                      <a:r>
                        <a:rPr lang="en-US" sz="1200" b="1" i="0" u="none" strike="noStrike">
                          <a:solidFill>
                            <a:srgbClr val="000000"/>
                          </a:solidFill>
                          <a:latin typeface="Calibri"/>
                        </a:rPr>
                        <a:t>Monomer*</a:t>
                      </a:r>
                    </a:p>
                  </a:txBody>
                  <a:tcPr marL="12700" marR="12700" marT="12700" marB="0" anchor="ctr">
                    <a:lnL>
                      <a:noFill/>
                    </a:lnL>
                    <a:lnR>
                      <a:noFill/>
                    </a:lnR>
                    <a:lnT>
                      <a:noFill/>
                    </a:lnT>
                    <a:lnB>
                      <a:noFill/>
                    </a:lnB>
                    <a:solidFill>
                      <a:srgbClr val="FFFF00"/>
                    </a:solidFill>
                  </a:tcPr>
                </a:tc>
                <a:tc>
                  <a:txBody>
                    <a:bodyPr/>
                    <a:lstStyle/>
                    <a:p>
                      <a:pPr algn="ctr" fontAlgn="ctr"/>
                      <a:r>
                        <a:rPr lang="en-US" sz="1200" b="1" i="0" u="none" strike="noStrike">
                          <a:solidFill>
                            <a:srgbClr val="000000"/>
                          </a:solidFill>
                          <a:latin typeface="Calibri"/>
                        </a:rPr>
                        <a:t>156</a:t>
                      </a:r>
                    </a:p>
                  </a:txBody>
                  <a:tcPr marL="12700" marR="12700" marT="12700" marB="0" anchor="ctr">
                    <a:lnL>
                      <a:noFill/>
                    </a:lnL>
                    <a:lnR w="12700" cap="flat" cmpd="sng" algn="ctr">
                      <a:solidFill>
                        <a:srgbClr val="000000"/>
                      </a:solidFill>
                      <a:prstDash val="solid"/>
                      <a:round/>
                      <a:headEnd type="none" w="med" len="med"/>
                      <a:tailEnd type="none" w="med" len="med"/>
                    </a:lnR>
                    <a:lnT>
                      <a:noFill/>
                    </a:lnT>
                    <a:lnB>
                      <a:noFill/>
                    </a:lnB>
                    <a:solidFill>
                      <a:srgbClr val="FFFF00"/>
                    </a:solidFill>
                  </a:tcPr>
                </a:tc>
              </a:tr>
              <a:tr h="190500">
                <a:tc>
                  <a:txBody>
                    <a:bodyPr/>
                    <a:lstStyle/>
                    <a:p>
                      <a:pPr algn="l" fontAlgn="ctr"/>
                      <a:r>
                        <a:rPr lang="en-US" sz="1200" b="1" i="0" u="none" strike="noStrike">
                          <a:solidFill>
                            <a:srgbClr val="000000"/>
                          </a:solidFill>
                          <a:latin typeface="Calibri"/>
                        </a:rPr>
                        <a:t>mCitrine</a:t>
                      </a:r>
                    </a:p>
                  </a:txBody>
                  <a:tcPr marL="12700" marR="12700" marT="12700" marB="0" anchor="ctr">
                    <a:lnL w="12700" cap="flat" cmpd="sng" algn="ctr">
                      <a:solidFill>
                        <a:srgbClr val="000000"/>
                      </a:solidFill>
                      <a:prstDash val="solid"/>
                      <a:round/>
                      <a:headEnd type="none" w="med" len="med"/>
                      <a:tailEnd type="none" w="med" len="med"/>
                    </a:lnL>
                    <a:lnR>
                      <a:noFill/>
                    </a:lnR>
                    <a:lnT>
                      <a:noFill/>
                    </a:lnT>
                    <a:lnB>
                      <a:noFill/>
                    </a:lnB>
                    <a:solidFill>
                      <a:srgbClr val="FFFF00"/>
                    </a:solidFill>
                  </a:tcPr>
                </a:tc>
                <a:tc>
                  <a:txBody>
                    <a:bodyPr/>
                    <a:lstStyle/>
                    <a:p>
                      <a:pPr algn="ctr" fontAlgn="ctr"/>
                      <a:r>
                        <a:rPr lang="en-US" sz="1200" b="1" i="0" u="none" strike="noStrike">
                          <a:solidFill>
                            <a:srgbClr val="000000"/>
                          </a:solidFill>
                          <a:latin typeface="Calibri"/>
                        </a:rPr>
                        <a:t>516</a:t>
                      </a:r>
                    </a:p>
                  </a:txBody>
                  <a:tcPr marL="12700" marR="12700" marT="12700" marB="0" anchor="ctr">
                    <a:lnL>
                      <a:noFill/>
                    </a:lnL>
                    <a:lnR>
                      <a:noFill/>
                    </a:lnR>
                    <a:lnT>
                      <a:noFill/>
                    </a:lnT>
                    <a:lnB>
                      <a:noFill/>
                    </a:lnB>
                    <a:solidFill>
                      <a:srgbClr val="FFFF00"/>
                    </a:solidFill>
                  </a:tcPr>
                </a:tc>
                <a:tc>
                  <a:txBody>
                    <a:bodyPr/>
                    <a:lstStyle/>
                    <a:p>
                      <a:pPr algn="ctr" fontAlgn="ctr"/>
                      <a:r>
                        <a:rPr lang="en-US" sz="1200" b="1" i="0" u="none" strike="noStrike">
                          <a:solidFill>
                            <a:srgbClr val="000000"/>
                          </a:solidFill>
                          <a:latin typeface="Calibri"/>
                        </a:rPr>
                        <a:t>529</a:t>
                      </a:r>
                    </a:p>
                  </a:txBody>
                  <a:tcPr marL="12700" marR="12700" marT="12700" marB="0" anchor="ctr">
                    <a:lnL>
                      <a:noFill/>
                    </a:lnL>
                    <a:lnR>
                      <a:noFill/>
                    </a:lnR>
                    <a:lnT>
                      <a:noFill/>
                    </a:lnT>
                    <a:lnB>
                      <a:noFill/>
                    </a:lnB>
                    <a:solidFill>
                      <a:srgbClr val="FFFF00"/>
                    </a:solidFill>
                  </a:tcPr>
                </a:tc>
                <a:tc>
                  <a:txBody>
                    <a:bodyPr/>
                    <a:lstStyle/>
                    <a:p>
                      <a:pPr algn="ctr" fontAlgn="ctr"/>
                      <a:r>
                        <a:rPr lang="en-US" sz="1200" b="1" i="0" u="none" strike="noStrike" dirty="0">
                          <a:solidFill>
                            <a:srgbClr val="000000"/>
                          </a:solidFill>
                          <a:latin typeface="Calibri"/>
                        </a:rPr>
                        <a:t>77,000</a:t>
                      </a:r>
                    </a:p>
                  </a:txBody>
                  <a:tcPr marL="12700" marR="12700" marT="12700" marB="0" anchor="ctr">
                    <a:lnL>
                      <a:noFill/>
                    </a:lnL>
                    <a:lnR>
                      <a:noFill/>
                    </a:lnR>
                    <a:lnT>
                      <a:noFill/>
                    </a:lnT>
                    <a:lnB>
                      <a:noFill/>
                    </a:lnB>
                    <a:solidFill>
                      <a:srgbClr val="FFFF00"/>
                    </a:solidFill>
                  </a:tcPr>
                </a:tc>
                <a:tc>
                  <a:txBody>
                    <a:bodyPr/>
                    <a:lstStyle/>
                    <a:p>
                      <a:pPr algn="ctr" fontAlgn="ctr"/>
                      <a:r>
                        <a:rPr lang="en-US" sz="1200" b="1" i="0" u="none" strike="noStrike" dirty="0">
                          <a:solidFill>
                            <a:srgbClr val="000000"/>
                          </a:solidFill>
                          <a:latin typeface="Calibri"/>
                        </a:rPr>
                        <a:t>0.76</a:t>
                      </a:r>
                    </a:p>
                  </a:txBody>
                  <a:tcPr marL="12700" marR="12700" marT="12700" marB="0" anchor="ctr">
                    <a:lnL>
                      <a:noFill/>
                    </a:lnL>
                    <a:lnR>
                      <a:noFill/>
                    </a:lnR>
                    <a:lnT>
                      <a:noFill/>
                    </a:lnT>
                    <a:lnB>
                      <a:noFill/>
                    </a:lnB>
                    <a:solidFill>
                      <a:srgbClr val="FFFF00"/>
                    </a:solidFill>
                  </a:tcPr>
                </a:tc>
                <a:tc>
                  <a:txBody>
                    <a:bodyPr/>
                    <a:lstStyle/>
                    <a:p>
                      <a:pPr algn="ctr" fontAlgn="ctr"/>
                      <a:r>
                        <a:rPr lang="en-US" sz="1200" b="1" i="0" u="none" strike="noStrike" dirty="0">
                          <a:solidFill>
                            <a:srgbClr val="000000"/>
                          </a:solidFill>
                          <a:latin typeface="Calibri"/>
                        </a:rPr>
                        <a:t>Monomer</a:t>
                      </a:r>
                    </a:p>
                  </a:txBody>
                  <a:tcPr marL="12700" marR="12700" marT="12700" marB="0" anchor="ctr">
                    <a:lnL>
                      <a:noFill/>
                    </a:lnL>
                    <a:lnR>
                      <a:noFill/>
                    </a:lnR>
                    <a:lnT>
                      <a:noFill/>
                    </a:lnT>
                    <a:lnB>
                      <a:noFill/>
                    </a:lnB>
                    <a:solidFill>
                      <a:srgbClr val="FFFF00"/>
                    </a:solidFill>
                  </a:tcPr>
                </a:tc>
                <a:tc>
                  <a:txBody>
                    <a:bodyPr/>
                    <a:lstStyle/>
                    <a:p>
                      <a:pPr algn="ctr" fontAlgn="ctr"/>
                      <a:r>
                        <a:rPr lang="en-US" sz="1200" b="1" i="0" u="none" strike="noStrike" dirty="0">
                          <a:solidFill>
                            <a:srgbClr val="000000"/>
                          </a:solidFill>
                          <a:latin typeface="Calibri"/>
                        </a:rPr>
                        <a:t>174</a:t>
                      </a:r>
                    </a:p>
                  </a:txBody>
                  <a:tcPr marL="12700" marR="12700" marT="12700" marB="0" anchor="ctr">
                    <a:lnL>
                      <a:noFill/>
                    </a:lnL>
                    <a:lnR w="12700" cap="flat" cmpd="sng" algn="ctr">
                      <a:solidFill>
                        <a:srgbClr val="000000"/>
                      </a:solidFill>
                      <a:prstDash val="solid"/>
                      <a:round/>
                      <a:headEnd type="none" w="med" len="med"/>
                      <a:tailEnd type="none" w="med" len="med"/>
                    </a:lnR>
                    <a:lnT>
                      <a:noFill/>
                    </a:lnT>
                    <a:lnB>
                      <a:noFill/>
                    </a:lnB>
                    <a:solidFill>
                      <a:srgbClr val="FFFF00"/>
                    </a:solidFill>
                  </a:tcPr>
                </a:tc>
              </a:tr>
            </a:tbl>
          </a:graphicData>
        </a:graphic>
      </p:graphicFrame>
      <p:sp>
        <p:nvSpPr>
          <p:cNvPr id="11" name="TextBox 10"/>
          <p:cNvSpPr txBox="1"/>
          <p:nvPr/>
        </p:nvSpPr>
        <p:spPr>
          <a:xfrm>
            <a:off x="780464" y="317516"/>
            <a:ext cx="7268286" cy="523220"/>
          </a:xfrm>
          <a:prstGeom prst="rect">
            <a:avLst/>
          </a:prstGeom>
          <a:noFill/>
        </p:spPr>
        <p:txBody>
          <a:bodyPr wrap="none" rtlCol="0">
            <a:spAutoFit/>
          </a:bodyPr>
          <a:lstStyle/>
          <a:p>
            <a:r>
              <a:rPr lang="en-US" sz="2800" dirty="0" smtClean="0"/>
              <a:t>Genetically Encoded Fluorescent Fusion Proteins</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57724" y="2228671"/>
            <a:ext cx="6007053" cy="3046988"/>
          </a:xfrm>
          <a:prstGeom prst="rect">
            <a:avLst/>
          </a:prstGeom>
          <a:noFill/>
        </p:spPr>
        <p:txBody>
          <a:bodyPr wrap="square" rtlCol="0">
            <a:spAutoFit/>
          </a:bodyPr>
          <a:lstStyle/>
          <a:p>
            <a:pPr marL="342900" indent="-342900">
              <a:buAutoNum type="arabicPeriod"/>
            </a:pPr>
            <a:r>
              <a:rPr lang="en-US" sz="2400" dirty="0" smtClean="0"/>
              <a:t>Choice of biological specimen</a:t>
            </a:r>
          </a:p>
          <a:p>
            <a:pPr marL="342900" indent="-342900">
              <a:buAutoNum type="arabicPeriod"/>
            </a:pPr>
            <a:endParaRPr lang="en-US" sz="2400" dirty="0" smtClean="0"/>
          </a:p>
          <a:p>
            <a:pPr marL="342900" indent="-342900">
              <a:buAutoNum type="arabicPeriod"/>
            </a:pPr>
            <a:r>
              <a:rPr lang="en-US" sz="2400" dirty="0" smtClean="0"/>
              <a:t>Validation</a:t>
            </a:r>
          </a:p>
          <a:p>
            <a:pPr marL="342900" indent="-342900">
              <a:buAutoNum type="arabicPeriod"/>
            </a:pPr>
            <a:endParaRPr lang="en-US" sz="2400" dirty="0" smtClean="0"/>
          </a:p>
          <a:p>
            <a:pPr marL="342900" indent="-342900">
              <a:buAutoNum type="arabicPeriod"/>
            </a:pPr>
            <a:r>
              <a:rPr lang="en-US" sz="2400" dirty="0" smtClean="0"/>
              <a:t>Reducing  </a:t>
            </a:r>
            <a:r>
              <a:rPr lang="en-US" sz="2400" dirty="0" err="1" smtClean="0"/>
              <a:t>photoxicity</a:t>
            </a:r>
            <a:r>
              <a:rPr lang="en-US" sz="2400" dirty="0" smtClean="0"/>
              <a:t> and </a:t>
            </a:r>
            <a:r>
              <a:rPr lang="en-US" sz="2400" dirty="0" err="1" smtClean="0"/>
              <a:t>photobleaching</a:t>
            </a:r>
            <a:endParaRPr lang="en-US" sz="2400" dirty="0" smtClean="0"/>
          </a:p>
          <a:p>
            <a:pPr marL="342900" indent="-342900"/>
            <a:endParaRPr lang="en-US" sz="2400" dirty="0" smtClean="0"/>
          </a:p>
          <a:p>
            <a:pPr marL="342900" indent="-342900">
              <a:buAutoNum type="arabicPeriod"/>
            </a:pPr>
            <a:r>
              <a:rPr lang="en-US" sz="2400" dirty="0" smtClean="0"/>
              <a:t>Close preservation of normal environment</a:t>
            </a:r>
          </a:p>
          <a:p>
            <a:pPr marL="342900" indent="-342900"/>
            <a:endParaRPr lang="en-US" sz="2400" dirty="0"/>
          </a:p>
        </p:txBody>
      </p:sp>
      <p:sp>
        <p:nvSpPr>
          <p:cNvPr id="3" name="TextBox 2"/>
          <p:cNvSpPr txBox="1"/>
          <p:nvPr/>
        </p:nvSpPr>
        <p:spPr>
          <a:xfrm>
            <a:off x="1510129" y="592667"/>
            <a:ext cx="6123742" cy="523220"/>
          </a:xfrm>
          <a:prstGeom prst="rect">
            <a:avLst/>
          </a:prstGeom>
          <a:noFill/>
        </p:spPr>
        <p:txBody>
          <a:bodyPr wrap="none" rtlCol="0">
            <a:spAutoFit/>
          </a:bodyPr>
          <a:lstStyle/>
          <a:p>
            <a:r>
              <a:rPr lang="en-US" sz="2800" dirty="0" smtClean="0"/>
              <a:t>Key Elements for Successful Live Imaging</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666041" y="1303500"/>
          <a:ext cx="5778500" cy="3413759"/>
        </p:xfrm>
        <a:graphic>
          <a:graphicData uri="http://schemas.openxmlformats.org/drawingml/2006/table">
            <a:tbl>
              <a:tblPr/>
              <a:tblGrid>
                <a:gridCol w="825500"/>
                <a:gridCol w="825500"/>
                <a:gridCol w="825500"/>
                <a:gridCol w="825500"/>
                <a:gridCol w="825500"/>
                <a:gridCol w="825500"/>
                <a:gridCol w="825500"/>
              </a:tblGrid>
              <a:tr h="190500">
                <a:tc>
                  <a:txBody>
                    <a:bodyPr/>
                    <a:lstStyle/>
                    <a:p>
                      <a:pPr algn="l" fontAlgn="b"/>
                      <a:r>
                        <a:rPr lang="en-US" sz="1200" b="1" i="0" u="none" strike="noStrike">
                          <a:solidFill>
                            <a:srgbClr val="FFFFFF"/>
                          </a:solidFill>
                          <a:latin typeface="Calibri"/>
                        </a:rPr>
                        <a:t>Protein</a:t>
                      </a:r>
                      <a:endParaRPr lang="en-US" sz="1200" b="0" i="0" u="none" strike="noStrike">
                        <a:solidFill>
                          <a:srgbClr val="000000"/>
                        </a:solidFill>
                        <a:latin typeface="Calibri"/>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808080"/>
                    </a:solidFill>
                  </a:tcPr>
                </a:tc>
                <a:tc>
                  <a:txBody>
                    <a:bodyPr/>
                    <a:lstStyle/>
                    <a:p>
                      <a:pPr algn="ctr" fontAlgn="ctr"/>
                      <a:r>
                        <a:rPr lang="en-US" sz="1200" b="1" i="0" u="none" strike="noStrike">
                          <a:solidFill>
                            <a:srgbClr val="FFFFFF"/>
                          </a:solidFill>
                          <a:latin typeface="Calibri"/>
                        </a:rPr>
                        <a:t>Excitation</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808080"/>
                    </a:solidFill>
                  </a:tcPr>
                </a:tc>
                <a:tc>
                  <a:txBody>
                    <a:bodyPr/>
                    <a:lstStyle/>
                    <a:p>
                      <a:pPr algn="ctr" fontAlgn="ctr"/>
                      <a:r>
                        <a:rPr lang="en-US" sz="1200" b="1" i="0" u="none" strike="noStrike">
                          <a:solidFill>
                            <a:srgbClr val="FFFFFF"/>
                          </a:solidFill>
                          <a:latin typeface="Calibri"/>
                        </a:rPr>
                        <a:t>Emission</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808080"/>
                    </a:solidFill>
                  </a:tcPr>
                </a:tc>
                <a:tc>
                  <a:txBody>
                    <a:bodyPr/>
                    <a:lstStyle/>
                    <a:p>
                      <a:pPr algn="ctr" fontAlgn="ctr"/>
                      <a:r>
                        <a:rPr lang="en-US" sz="1200" b="1" i="0" u="none" strike="noStrike">
                          <a:solidFill>
                            <a:srgbClr val="FFFFFF"/>
                          </a:solidFill>
                          <a:latin typeface="Calibri"/>
                        </a:rPr>
                        <a:t>Molar</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808080"/>
                    </a:solidFill>
                  </a:tcPr>
                </a:tc>
                <a:tc>
                  <a:txBody>
                    <a:bodyPr/>
                    <a:lstStyle/>
                    <a:p>
                      <a:pPr algn="ctr" fontAlgn="ctr"/>
                      <a:r>
                        <a:rPr lang="en-US" sz="1200" b="1" i="0" u="none" strike="noStrike">
                          <a:solidFill>
                            <a:srgbClr val="FFFFFF"/>
                          </a:solidFill>
                          <a:latin typeface="Calibri"/>
                        </a:rPr>
                        <a:t>Quantum</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808080"/>
                    </a:solidFill>
                  </a:tcPr>
                </a:tc>
                <a:tc>
                  <a:txBody>
                    <a:bodyPr/>
                    <a:lstStyle/>
                    <a:p>
                      <a:pPr algn="ctr" fontAlgn="ctr"/>
                      <a:r>
                        <a:rPr lang="en-US" sz="1200" b="1" i="1" u="none" strike="noStrike">
                          <a:solidFill>
                            <a:srgbClr val="FFFFFF"/>
                          </a:solidFill>
                          <a:latin typeface="Calibri"/>
                        </a:rPr>
                        <a:t>in vivo</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rgbClr val="808080"/>
                    </a:solidFill>
                  </a:tcPr>
                </a:tc>
                <a:tc>
                  <a:txBody>
                    <a:bodyPr/>
                    <a:lstStyle/>
                    <a:p>
                      <a:pPr algn="ctr" fontAlgn="ctr"/>
                      <a:r>
                        <a:rPr lang="en-US" sz="1200" b="1" i="0" u="none" strike="noStrike">
                          <a:solidFill>
                            <a:srgbClr val="FFFFFF"/>
                          </a:solidFill>
                          <a:latin typeface="Calibri"/>
                        </a:rPr>
                        <a:t>Relative</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808080"/>
                    </a:solidFill>
                  </a:tcPr>
                </a:tc>
              </a:tr>
              <a:tr h="190500">
                <a:tc>
                  <a:txBody>
                    <a:bodyPr/>
                    <a:lstStyle/>
                    <a:p>
                      <a:pPr algn="ctr" fontAlgn="ctr"/>
                      <a:r>
                        <a:rPr lang="en-US" sz="1200" b="1" i="0" u="none" strike="noStrike">
                          <a:solidFill>
                            <a:srgbClr val="FFFFFF"/>
                          </a:solidFill>
                          <a:latin typeface="Calibri"/>
                        </a:rPr>
                        <a:t>(Acronym)</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808080"/>
                    </a:solidFill>
                  </a:tcPr>
                </a:tc>
                <a:tc>
                  <a:txBody>
                    <a:bodyPr/>
                    <a:lstStyle/>
                    <a:p>
                      <a:pPr algn="ctr" fontAlgn="ctr"/>
                      <a:r>
                        <a:rPr lang="en-US" sz="1200" b="1" i="0" u="none" strike="noStrike">
                          <a:solidFill>
                            <a:srgbClr val="FFFFFF"/>
                          </a:solidFill>
                          <a:latin typeface="Calibri"/>
                        </a:rPr>
                        <a:t>Maximum</a:t>
                      </a:r>
                    </a:p>
                  </a:txBody>
                  <a:tcPr marL="0" marR="0" marT="0" marB="0" anchor="ctr">
                    <a:lnL>
                      <a:noFill/>
                    </a:lnL>
                    <a:lnR>
                      <a:noFill/>
                    </a:lnR>
                    <a:lnT>
                      <a:noFill/>
                    </a:lnT>
                    <a:lnB>
                      <a:noFill/>
                    </a:lnB>
                    <a:solidFill>
                      <a:srgbClr val="808080"/>
                    </a:solidFill>
                  </a:tcPr>
                </a:tc>
                <a:tc>
                  <a:txBody>
                    <a:bodyPr/>
                    <a:lstStyle/>
                    <a:p>
                      <a:pPr algn="ctr" fontAlgn="ctr"/>
                      <a:r>
                        <a:rPr lang="en-US" sz="1200" b="1" i="0" u="none" strike="noStrike">
                          <a:solidFill>
                            <a:srgbClr val="FFFFFF"/>
                          </a:solidFill>
                          <a:latin typeface="Calibri"/>
                        </a:rPr>
                        <a:t>Maximum</a:t>
                      </a:r>
                    </a:p>
                  </a:txBody>
                  <a:tcPr marL="0" marR="0" marT="0" marB="0" anchor="ctr">
                    <a:lnL>
                      <a:noFill/>
                    </a:lnL>
                    <a:lnR>
                      <a:noFill/>
                    </a:lnR>
                    <a:lnT>
                      <a:noFill/>
                    </a:lnT>
                    <a:lnB>
                      <a:noFill/>
                    </a:lnB>
                    <a:solidFill>
                      <a:srgbClr val="808080"/>
                    </a:solidFill>
                  </a:tcPr>
                </a:tc>
                <a:tc>
                  <a:txBody>
                    <a:bodyPr/>
                    <a:lstStyle/>
                    <a:p>
                      <a:pPr algn="ctr" fontAlgn="ctr"/>
                      <a:r>
                        <a:rPr lang="en-US" sz="1200" b="1" i="0" u="none" strike="noStrike">
                          <a:solidFill>
                            <a:srgbClr val="FFFFFF"/>
                          </a:solidFill>
                          <a:latin typeface="Calibri"/>
                        </a:rPr>
                        <a:t>Extinction</a:t>
                      </a:r>
                    </a:p>
                  </a:txBody>
                  <a:tcPr marL="0" marR="0" marT="0" marB="0" anchor="ctr">
                    <a:lnL>
                      <a:noFill/>
                    </a:lnL>
                    <a:lnR>
                      <a:noFill/>
                    </a:lnR>
                    <a:lnT>
                      <a:noFill/>
                    </a:lnT>
                    <a:lnB>
                      <a:noFill/>
                    </a:lnB>
                    <a:solidFill>
                      <a:srgbClr val="808080"/>
                    </a:solidFill>
                  </a:tcPr>
                </a:tc>
                <a:tc>
                  <a:txBody>
                    <a:bodyPr/>
                    <a:lstStyle/>
                    <a:p>
                      <a:pPr algn="ctr" fontAlgn="ctr"/>
                      <a:r>
                        <a:rPr lang="en-US" sz="1200" b="1" i="0" u="none" strike="noStrike">
                          <a:solidFill>
                            <a:srgbClr val="FFFFFF"/>
                          </a:solidFill>
                          <a:latin typeface="Calibri"/>
                        </a:rPr>
                        <a:t>Yield</a:t>
                      </a:r>
                    </a:p>
                  </a:txBody>
                  <a:tcPr marL="0" marR="0" marT="0" marB="0" anchor="ctr">
                    <a:lnL>
                      <a:noFill/>
                    </a:lnL>
                    <a:lnR>
                      <a:noFill/>
                    </a:lnR>
                    <a:lnT>
                      <a:noFill/>
                    </a:lnT>
                    <a:lnB>
                      <a:noFill/>
                    </a:lnB>
                    <a:solidFill>
                      <a:srgbClr val="808080"/>
                    </a:solidFill>
                  </a:tcPr>
                </a:tc>
                <a:tc>
                  <a:txBody>
                    <a:bodyPr/>
                    <a:lstStyle/>
                    <a:p>
                      <a:pPr algn="ctr" fontAlgn="ctr"/>
                      <a:r>
                        <a:rPr lang="en-US" sz="1200" b="1" i="0" u="none" strike="noStrike">
                          <a:solidFill>
                            <a:srgbClr val="FFFFFF"/>
                          </a:solidFill>
                          <a:latin typeface="Calibri"/>
                        </a:rPr>
                        <a:t>Structure</a:t>
                      </a:r>
                    </a:p>
                  </a:txBody>
                  <a:tcPr marL="0" marR="0" marT="0" marB="0" anchor="ctr">
                    <a:lnL>
                      <a:noFill/>
                    </a:lnL>
                    <a:lnR>
                      <a:noFill/>
                    </a:lnR>
                    <a:lnT>
                      <a:noFill/>
                    </a:lnT>
                    <a:lnB>
                      <a:noFill/>
                    </a:lnB>
                    <a:solidFill>
                      <a:srgbClr val="808080"/>
                    </a:solidFill>
                  </a:tcPr>
                </a:tc>
                <a:tc>
                  <a:txBody>
                    <a:bodyPr/>
                    <a:lstStyle/>
                    <a:p>
                      <a:pPr algn="ctr" fontAlgn="ctr"/>
                      <a:r>
                        <a:rPr lang="en-US" sz="1200" b="1" i="0" u="none" strike="noStrike">
                          <a:solidFill>
                            <a:srgbClr val="FFFFFF"/>
                          </a:solidFill>
                          <a:latin typeface="Calibri"/>
                        </a:rPr>
                        <a:t>Brightness</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solidFill>
                      <a:srgbClr val="808080"/>
                    </a:solidFill>
                  </a:tcPr>
                </a:tc>
              </a:tr>
              <a:tr h="190500">
                <a:tc>
                  <a:txBody>
                    <a:bodyPr/>
                    <a:lstStyle/>
                    <a:p>
                      <a:pPr algn="ctr" fontAlgn="ctr"/>
                      <a:r>
                        <a:rPr lang="en-US" sz="1200" b="1" i="0" u="none" strike="noStrike">
                          <a:solidFill>
                            <a:srgbClr val="FFFFFF"/>
                          </a:solidFill>
                          <a:latin typeface="Calibri"/>
                        </a:rPr>
                        <a:t> </a:t>
                      </a:r>
                    </a:p>
                  </a:txBody>
                  <a:tcPr marL="0" marR="0" marT="0" marB="0" anchor="ctr">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200" b="1" i="0" u="none" strike="noStrike">
                          <a:solidFill>
                            <a:srgbClr val="FFFFFF"/>
                          </a:solidFill>
                          <a:latin typeface="Calibri"/>
                        </a:rPr>
                        <a:t>(nm)</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200" b="1" i="0" u="none" strike="noStrike">
                          <a:solidFill>
                            <a:srgbClr val="FFFFFF"/>
                          </a:solidFill>
                          <a:latin typeface="Calibri"/>
                        </a:rPr>
                        <a:t>(nm)</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200" b="1" i="0" u="none" strike="noStrike">
                          <a:solidFill>
                            <a:srgbClr val="FFFFFF"/>
                          </a:solidFill>
                          <a:latin typeface="Calibri"/>
                        </a:rPr>
                        <a:t>Coefficient</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200" b="1" i="0" u="none" strike="noStrike">
                          <a:solidFill>
                            <a:srgbClr val="FFFFFF"/>
                          </a:solidFill>
                          <a:latin typeface="Calibri"/>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200" b="1" i="0" u="none" strike="noStrike">
                          <a:solidFill>
                            <a:srgbClr val="FFFFFF"/>
                          </a:solidFill>
                          <a:latin typeface="Calibri"/>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200" b="1" i="0" u="none" strike="noStrike">
                          <a:solidFill>
                            <a:srgbClr val="FFFFFF"/>
                          </a:solidFill>
                          <a:latin typeface="Calibri"/>
                        </a:rPr>
                        <a:t>(% of EGFP)</a:t>
                      </a:r>
                    </a:p>
                  </a:txBody>
                  <a:tcPr marL="0" marR="0" marT="0" marB="0" anchor="ctr">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808080"/>
                    </a:solidFill>
                  </a:tcPr>
                </a:tc>
              </a:tr>
              <a:tr h="190500">
                <a:tc gridSpan="7">
                  <a:txBody>
                    <a:bodyPr/>
                    <a:lstStyle/>
                    <a:p>
                      <a:pPr algn="l" fontAlgn="ctr"/>
                      <a:r>
                        <a:rPr lang="en-US" sz="1200" b="1" i="0" u="none" strike="noStrike">
                          <a:solidFill>
                            <a:srgbClr val="000000"/>
                          </a:solidFill>
                          <a:latin typeface="Calibri"/>
                        </a:rPr>
                        <a:t>Orange Fluorescent Proteins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90500">
                <a:tc>
                  <a:txBody>
                    <a:bodyPr/>
                    <a:lstStyle/>
                    <a:p>
                      <a:pPr algn="l" fontAlgn="ctr"/>
                      <a:r>
                        <a:rPr lang="en-US" sz="1200" b="1" i="0" u="none" strike="noStrike">
                          <a:solidFill>
                            <a:srgbClr val="000000"/>
                          </a:solidFill>
                          <a:latin typeface="Calibri"/>
                        </a:rPr>
                        <a:t>Kusabira Orange</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548</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559</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51,600</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0.6</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Monomer</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92</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solidFill>
                      <a:srgbClr val="FABF8F"/>
                    </a:solidFill>
                  </a:tcPr>
                </a:tc>
              </a:tr>
              <a:tr h="381000">
                <a:tc>
                  <a:txBody>
                    <a:bodyPr/>
                    <a:lstStyle/>
                    <a:p>
                      <a:pPr algn="l" fontAlgn="ctr"/>
                      <a:r>
                        <a:rPr lang="en-US" sz="1200" b="1" i="0" u="none" strike="noStrike">
                          <a:solidFill>
                            <a:srgbClr val="000000"/>
                          </a:solidFill>
                          <a:latin typeface="Calibri"/>
                        </a:rPr>
                        <a:t>Kusabira Orange2</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551</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565</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63,800</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0.62</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Monomer</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118</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solidFill>
                      <a:srgbClr val="FABF8F"/>
                    </a:solidFill>
                  </a:tcPr>
                </a:tc>
              </a:tr>
              <a:tr h="190500">
                <a:tc>
                  <a:txBody>
                    <a:bodyPr/>
                    <a:lstStyle/>
                    <a:p>
                      <a:pPr algn="l" fontAlgn="ctr"/>
                      <a:r>
                        <a:rPr lang="en-US" sz="1200" b="1" i="0" u="none" strike="noStrike">
                          <a:solidFill>
                            <a:srgbClr val="000000"/>
                          </a:solidFill>
                          <a:latin typeface="Calibri"/>
                        </a:rPr>
                        <a:t>mOrange</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548</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562</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71,000</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0.69</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Monomer</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146</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solidFill>
                      <a:srgbClr val="FABF8F"/>
                    </a:solidFill>
                  </a:tcPr>
                </a:tc>
              </a:tr>
              <a:tr h="381000">
                <a:tc>
                  <a:txBody>
                    <a:bodyPr/>
                    <a:lstStyle/>
                    <a:p>
                      <a:pPr algn="l" fontAlgn="ctr"/>
                      <a:r>
                        <a:rPr lang="en-US" sz="1200" b="1" i="0" u="none" strike="noStrike">
                          <a:solidFill>
                            <a:srgbClr val="000000"/>
                          </a:solidFill>
                          <a:latin typeface="Calibri"/>
                        </a:rPr>
                        <a:t>mOrange2</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549</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565</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58,000</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0.6</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Monomer</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104</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solidFill>
                      <a:srgbClr val="FABF8F"/>
                    </a:solidFill>
                  </a:tcPr>
                </a:tc>
              </a:tr>
              <a:tr h="381000">
                <a:tc>
                  <a:txBody>
                    <a:bodyPr/>
                    <a:lstStyle/>
                    <a:p>
                      <a:pPr algn="l" fontAlgn="ctr"/>
                      <a:r>
                        <a:rPr lang="en-US" sz="1200" b="1" i="0" u="none" strike="noStrike">
                          <a:solidFill>
                            <a:srgbClr val="000000"/>
                          </a:solidFill>
                          <a:latin typeface="Calibri"/>
                        </a:rPr>
                        <a:t>dTomato</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554</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581</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69,000</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0.69</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Dimer</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142</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solidFill>
                      <a:srgbClr val="FABF8F"/>
                    </a:solidFill>
                  </a:tcPr>
                </a:tc>
              </a:tr>
              <a:tr h="381000">
                <a:tc>
                  <a:txBody>
                    <a:bodyPr/>
                    <a:lstStyle/>
                    <a:p>
                      <a:pPr algn="l" fontAlgn="ctr"/>
                      <a:r>
                        <a:rPr lang="en-US" sz="1200" b="1" i="0" u="none" strike="noStrike">
                          <a:solidFill>
                            <a:srgbClr val="000000"/>
                          </a:solidFill>
                          <a:latin typeface="Calibri"/>
                        </a:rPr>
                        <a:t>dTomato-Tandem</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554</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581</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138,000</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0.69</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Monomer</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283</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solidFill>
                      <a:srgbClr val="FABF8F"/>
                    </a:solidFill>
                  </a:tcPr>
                </a:tc>
              </a:tr>
              <a:tr h="190500">
                <a:tc>
                  <a:txBody>
                    <a:bodyPr/>
                    <a:lstStyle/>
                    <a:p>
                      <a:pPr algn="l" fontAlgn="ctr"/>
                      <a:r>
                        <a:rPr lang="en-US" sz="1200" b="1" i="0" u="none" strike="noStrike">
                          <a:solidFill>
                            <a:srgbClr val="000000"/>
                          </a:solidFill>
                          <a:latin typeface="Calibri"/>
                        </a:rPr>
                        <a:t>TagRFP</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555</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584</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100,000</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0.48</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Monomer</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142</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solidFill>
                      <a:srgbClr val="FABF8F"/>
                    </a:solidFill>
                  </a:tcPr>
                </a:tc>
              </a:tr>
              <a:tr h="190500">
                <a:tc>
                  <a:txBody>
                    <a:bodyPr/>
                    <a:lstStyle/>
                    <a:p>
                      <a:pPr algn="l" fontAlgn="ctr"/>
                      <a:r>
                        <a:rPr lang="en-US" sz="1200" b="1" i="0" u="none" strike="noStrike">
                          <a:solidFill>
                            <a:srgbClr val="000000"/>
                          </a:solidFill>
                          <a:latin typeface="Calibri"/>
                        </a:rPr>
                        <a:t>TagRFP-T</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555</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584</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81,000</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0.41</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Monomer</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99</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solidFill>
                      <a:srgbClr val="FABF8F"/>
                    </a:solidFill>
                  </a:tcPr>
                </a:tc>
              </a:tr>
              <a:tr h="190500">
                <a:tc>
                  <a:txBody>
                    <a:bodyPr/>
                    <a:lstStyle/>
                    <a:p>
                      <a:pPr algn="l" fontAlgn="ctr"/>
                      <a:r>
                        <a:rPr lang="en-US" sz="1200" b="1" i="0" u="none" strike="noStrike">
                          <a:solidFill>
                            <a:srgbClr val="000000"/>
                          </a:solidFill>
                          <a:latin typeface="Calibri"/>
                        </a:rPr>
                        <a:t>DsRed</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558</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583</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75,000</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0.79</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a:solidFill>
                            <a:srgbClr val="000000"/>
                          </a:solidFill>
                          <a:latin typeface="Calibri"/>
                        </a:rPr>
                        <a:t>Tetramer</a:t>
                      </a:r>
                    </a:p>
                  </a:txBody>
                  <a:tcPr marL="0" marR="0" marT="0" marB="0" anchor="ctr">
                    <a:lnL>
                      <a:noFill/>
                    </a:lnL>
                    <a:lnR>
                      <a:noFill/>
                    </a:lnR>
                    <a:lnT>
                      <a:noFill/>
                    </a:lnT>
                    <a:lnB>
                      <a:noFill/>
                    </a:lnB>
                    <a:solidFill>
                      <a:srgbClr val="FABF8F"/>
                    </a:solidFill>
                  </a:tcPr>
                </a:tc>
                <a:tc>
                  <a:txBody>
                    <a:bodyPr/>
                    <a:lstStyle/>
                    <a:p>
                      <a:pPr algn="ctr" fontAlgn="ctr"/>
                      <a:r>
                        <a:rPr lang="en-US" sz="1200" b="1" i="0" u="none" strike="noStrike" dirty="0">
                          <a:solidFill>
                            <a:srgbClr val="000000"/>
                          </a:solidFill>
                          <a:latin typeface="Calibri"/>
                        </a:rPr>
                        <a:t>176</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solidFill>
                      <a:srgbClr val="FABF8F"/>
                    </a:solidFill>
                  </a:tcPr>
                </a:tc>
              </a:tr>
            </a:tbl>
          </a:graphicData>
        </a:graphic>
      </p:graphicFrame>
      <p:graphicFrame>
        <p:nvGraphicFramePr>
          <p:cNvPr id="5" name="Table 4"/>
          <p:cNvGraphicFramePr>
            <a:graphicFrameLocks noGrp="1"/>
          </p:cNvGraphicFramePr>
          <p:nvPr/>
        </p:nvGraphicFramePr>
        <p:xfrm>
          <a:off x="1666041" y="4717259"/>
          <a:ext cx="5778500" cy="1932939"/>
        </p:xfrm>
        <a:graphic>
          <a:graphicData uri="http://schemas.openxmlformats.org/drawingml/2006/table">
            <a:tbl>
              <a:tblPr/>
              <a:tblGrid>
                <a:gridCol w="825500"/>
                <a:gridCol w="825500"/>
                <a:gridCol w="825500"/>
                <a:gridCol w="825500"/>
                <a:gridCol w="825500"/>
                <a:gridCol w="825500"/>
                <a:gridCol w="825500"/>
              </a:tblGrid>
              <a:tr h="190500">
                <a:tc gridSpan="7">
                  <a:txBody>
                    <a:bodyPr/>
                    <a:lstStyle/>
                    <a:p>
                      <a:pPr algn="l" fontAlgn="ctr"/>
                      <a:r>
                        <a:rPr lang="en-US" sz="1200" b="1" i="0" u="none" strike="noStrike" dirty="0">
                          <a:solidFill>
                            <a:srgbClr val="000000"/>
                          </a:solidFill>
                          <a:latin typeface="Calibri"/>
                        </a:rPr>
                        <a:t>Red Fluorescent Proteins</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90500">
                <a:tc>
                  <a:txBody>
                    <a:bodyPr/>
                    <a:lstStyle/>
                    <a:p>
                      <a:pPr algn="l" fontAlgn="ctr"/>
                      <a:r>
                        <a:rPr lang="en-US" sz="1200" b="1" i="0" u="none" strike="noStrike">
                          <a:solidFill>
                            <a:srgbClr val="000000"/>
                          </a:solidFill>
                          <a:latin typeface="Calibri"/>
                        </a:rPr>
                        <a:t>mRuby</a:t>
                      </a:r>
                    </a:p>
                  </a:txBody>
                  <a:tcPr marL="12700" marR="12700" marT="12700"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558</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605</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112,000</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0.35</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Monomer</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117</a:t>
                      </a:r>
                    </a:p>
                  </a:txBody>
                  <a:tcPr marL="12700" marR="12700" marT="12700"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r>
              <a:tr h="190500">
                <a:tc>
                  <a:txBody>
                    <a:bodyPr/>
                    <a:lstStyle/>
                    <a:p>
                      <a:pPr algn="l" fontAlgn="ctr"/>
                      <a:r>
                        <a:rPr lang="en-US" sz="1200" b="1" i="0" u="none" strike="noStrike">
                          <a:solidFill>
                            <a:srgbClr val="000000"/>
                          </a:solidFill>
                          <a:latin typeface="Calibri"/>
                        </a:rPr>
                        <a:t>mApple</a:t>
                      </a:r>
                    </a:p>
                  </a:txBody>
                  <a:tcPr marL="12700" marR="12700" marT="12700"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568</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592</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75,000</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0.49</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Monomer</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109</a:t>
                      </a:r>
                    </a:p>
                  </a:txBody>
                  <a:tcPr marL="12700" marR="12700" marT="12700"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r>
              <a:tr h="190500">
                <a:tc>
                  <a:txBody>
                    <a:bodyPr/>
                    <a:lstStyle/>
                    <a:p>
                      <a:pPr algn="l" fontAlgn="ctr"/>
                      <a:r>
                        <a:rPr lang="en-US" sz="1200" b="1" i="0" u="none" strike="noStrike">
                          <a:solidFill>
                            <a:srgbClr val="000000"/>
                          </a:solidFill>
                          <a:latin typeface="Calibri"/>
                        </a:rPr>
                        <a:t>mStrawberry</a:t>
                      </a:r>
                    </a:p>
                  </a:txBody>
                  <a:tcPr marL="12700" marR="12700" marT="12700"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574</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596</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90,000</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0.29</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Monomer</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78</a:t>
                      </a:r>
                    </a:p>
                  </a:txBody>
                  <a:tcPr marL="12700" marR="12700" marT="12700"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r>
              <a:tr h="190500">
                <a:tc>
                  <a:txBody>
                    <a:bodyPr/>
                    <a:lstStyle/>
                    <a:p>
                      <a:pPr algn="l" fontAlgn="ctr"/>
                      <a:r>
                        <a:rPr lang="en-US" sz="1200" b="1" i="0" u="none" strike="noStrike">
                          <a:solidFill>
                            <a:srgbClr val="000000"/>
                          </a:solidFill>
                          <a:latin typeface="Calibri"/>
                        </a:rPr>
                        <a:t>AsRed2</a:t>
                      </a:r>
                    </a:p>
                  </a:txBody>
                  <a:tcPr marL="12700" marR="12700" marT="12700"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576</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592</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56,200</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0.05</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Tetramer</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8</a:t>
                      </a:r>
                    </a:p>
                  </a:txBody>
                  <a:tcPr marL="12700" marR="12700" marT="12700"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r>
              <a:tr h="190500">
                <a:tc>
                  <a:txBody>
                    <a:bodyPr/>
                    <a:lstStyle/>
                    <a:p>
                      <a:pPr algn="l" fontAlgn="ctr"/>
                      <a:r>
                        <a:rPr lang="en-US" sz="1200" b="1" i="0" u="none" strike="noStrike">
                          <a:solidFill>
                            <a:srgbClr val="000000"/>
                          </a:solidFill>
                          <a:latin typeface="Calibri"/>
                        </a:rPr>
                        <a:t>mRFP1</a:t>
                      </a:r>
                    </a:p>
                  </a:txBody>
                  <a:tcPr marL="12700" marR="12700" marT="12700"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584</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dirty="0">
                          <a:solidFill>
                            <a:srgbClr val="000000"/>
                          </a:solidFill>
                          <a:latin typeface="Calibri"/>
                        </a:rPr>
                        <a:t>607</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50,000</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0.25</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Monomer</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37</a:t>
                      </a:r>
                    </a:p>
                  </a:txBody>
                  <a:tcPr marL="12700" marR="12700" marT="12700"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r>
              <a:tr h="190500">
                <a:tc>
                  <a:txBody>
                    <a:bodyPr/>
                    <a:lstStyle/>
                    <a:p>
                      <a:pPr algn="l" fontAlgn="ctr"/>
                      <a:r>
                        <a:rPr lang="en-US" sz="1200" b="1" i="0" u="none" strike="noStrike">
                          <a:solidFill>
                            <a:srgbClr val="000000"/>
                          </a:solidFill>
                          <a:latin typeface="Calibri"/>
                        </a:rPr>
                        <a:t>JRed</a:t>
                      </a:r>
                    </a:p>
                  </a:txBody>
                  <a:tcPr marL="12700" marR="12700" marT="12700"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584</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dirty="0">
                          <a:solidFill>
                            <a:srgbClr val="000000"/>
                          </a:solidFill>
                          <a:latin typeface="Calibri"/>
                        </a:rPr>
                        <a:t>610</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44,000</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0.2</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Dimer</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26</a:t>
                      </a:r>
                    </a:p>
                  </a:txBody>
                  <a:tcPr marL="12700" marR="12700" marT="12700"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r>
              <a:tr h="381000">
                <a:tc>
                  <a:txBody>
                    <a:bodyPr/>
                    <a:lstStyle/>
                    <a:p>
                      <a:pPr algn="l" fontAlgn="ctr"/>
                      <a:r>
                        <a:rPr lang="en-US" sz="1200" b="1" i="0" u="none" strike="noStrike">
                          <a:solidFill>
                            <a:srgbClr val="000000"/>
                          </a:solidFill>
                          <a:latin typeface="Calibri"/>
                        </a:rPr>
                        <a:t>mCherry</a:t>
                      </a:r>
                    </a:p>
                  </a:txBody>
                  <a:tcPr marL="12700" marR="12700" marT="12700"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587</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dirty="0">
                          <a:solidFill>
                            <a:srgbClr val="000000"/>
                          </a:solidFill>
                          <a:latin typeface="Calibri"/>
                        </a:rPr>
                        <a:t>610</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72,000</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0.22</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a:solidFill>
                            <a:srgbClr val="000000"/>
                          </a:solidFill>
                          <a:latin typeface="Calibri"/>
                        </a:rPr>
                        <a:t>Monomer</a:t>
                      </a:r>
                    </a:p>
                  </a:txBody>
                  <a:tcPr marL="12700" marR="12700" marT="12700" marB="0" anchor="ctr">
                    <a:lnL>
                      <a:noFill/>
                    </a:lnL>
                    <a:lnR>
                      <a:noFill/>
                    </a:lnR>
                    <a:lnT>
                      <a:noFill/>
                    </a:lnT>
                    <a:lnB>
                      <a:noFill/>
                    </a:lnB>
                    <a:solidFill>
                      <a:srgbClr val="FF0000"/>
                    </a:solidFill>
                  </a:tcPr>
                </a:tc>
                <a:tc>
                  <a:txBody>
                    <a:bodyPr/>
                    <a:lstStyle/>
                    <a:p>
                      <a:pPr algn="ctr" fontAlgn="ctr"/>
                      <a:r>
                        <a:rPr lang="en-US" sz="1200" b="1" i="0" u="none" strike="noStrike" dirty="0">
                          <a:solidFill>
                            <a:srgbClr val="000000"/>
                          </a:solidFill>
                          <a:latin typeface="Calibri"/>
                        </a:rPr>
                        <a:t>47</a:t>
                      </a:r>
                    </a:p>
                  </a:txBody>
                  <a:tcPr marL="12700" marR="12700" marT="12700"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tr>
            </a:tbl>
          </a:graphicData>
        </a:graphic>
      </p:graphicFrame>
      <p:sp>
        <p:nvSpPr>
          <p:cNvPr id="6" name="TextBox 5"/>
          <p:cNvSpPr txBox="1"/>
          <p:nvPr/>
        </p:nvSpPr>
        <p:spPr>
          <a:xfrm>
            <a:off x="780464" y="317516"/>
            <a:ext cx="7268286" cy="523220"/>
          </a:xfrm>
          <a:prstGeom prst="rect">
            <a:avLst/>
          </a:prstGeom>
          <a:noFill/>
        </p:spPr>
        <p:txBody>
          <a:bodyPr wrap="none" rtlCol="0">
            <a:spAutoFit/>
          </a:bodyPr>
          <a:lstStyle/>
          <a:p>
            <a:r>
              <a:rPr lang="en-US" sz="2800" dirty="0" smtClean="0"/>
              <a:t>Genetically Encoded Fluorescent Fusion Proteins</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7999"/>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5" name="Rectangle 2"/>
          <p:cNvSpPr>
            <a:spLocks noChangeArrowheads="1"/>
          </p:cNvSpPr>
          <p:nvPr/>
        </p:nvSpPr>
        <p:spPr bwMode="auto">
          <a:xfrm>
            <a:off x="677333" y="1018842"/>
            <a:ext cx="7253112" cy="519269"/>
          </a:xfrm>
          <a:prstGeom prst="rect">
            <a:avLst/>
          </a:prstGeom>
          <a:solidFill>
            <a:schemeClr val="tx1"/>
          </a:solidFill>
          <a:ln w="9525">
            <a:solidFill>
              <a:schemeClr val="tx1"/>
            </a:solidFill>
            <a:round/>
            <a:headEnd/>
            <a:tailEnd/>
          </a:ln>
        </p:spPr>
        <p:txBody>
          <a:bodyPr>
            <a:prstTxWarp prst="textNoShape">
              <a:avLst/>
            </a:prstTxWarp>
          </a:bodyPr>
          <a:lstStyle/>
          <a:p>
            <a:pPr eaLnBrk="0" hangingPunct="0"/>
            <a:r>
              <a:rPr lang="en-US" dirty="0" smtClean="0">
                <a:solidFill>
                  <a:srgbClr val="14F54A"/>
                </a:solidFill>
              </a:rPr>
              <a:t>Green – Synapsed chromosome (GFP)</a:t>
            </a:r>
            <a:r>
              <a:rPr lang="en-US" dirty="0" smtClean="0">
                <a:solidFill>
                  <a:srgbClr val="FFFFFF"/>
                </a:solidFill>
              </a:rPr>
              <a:t>		</a:t>
            </a:r>
            <a:r>
              <a:rPr lang="en-US" dirty="0" smtClean="0">
                <a:solidFill>
                  <a:srgbClr val="FF2222"/>
                </a:solidFill>
              </a:rPr>
              <a:t>Red – Nuclear pore  (mcherry) </a:t>
            </a:r>
            <a:endParaRPr lang="en-US" dirty="0">
              <a:solidFill>
                <a:srgbClr val="FF2222"/>
              </a:solidFill>
            </a:endParaRPr>
          </a:p>
        </p:txBody>
      </p:sp>
      <p:sp>
        <p:nvSpPr>
          <p:cNvPr id="7" name="TextBox 6"/>
          <p:cNvSpPr txBox="1"/>
          <p:nvPr/>
        </p:nvSpPr>
        <p:spPr>
          <a:xfrm>
            <a:off x="1760899" y="495622"/>
            <a:ext cx="5003568" cy="523220"/>
          </a:xfrm>
          <a:prstGeom prst="rect">
            <a:avLst/>
          </a:prstGeom>
          <a:noFill/>
        </p:spPr>
        <p:txBody>
          <a:bodyPr wrap="none" rtlCol="0">
            <a:spAutoFit/>
          </a:bodyPr>
          <a:lstStyle/>
          <a:p>
            <a:r>
              <a:rPr lang="en-US" sz="2800" dirty="0" err="1" smtClean="0">
                <a:solidFill>
                  <a:srgbClr val="FFFFFF"/>
                </a:solidFill>
              </a:rPr>
              <a:t>Photobleaching</a:t>
            </a:r>
            <a:r>
              <a:rPr lang="en-US" sz="2800" dirty="0" smtClean="0">
                <a:solidFill>
                  <a:srgbClr val="FFFFFF"/>
                </a:solidFill>
              </a:rPr>
              <a:t> is also a problem</a:t>
            </a:r>
            <a:endParaRPr lang="en-US" sz="2800" dirty="0">
              <a:solidFill>
                <a:srgbClr val="FFFFFF"/>
              </a:solidFill>
            </a:endParaRPr>
          </a:p>
        </p:txBody>
      </p:sp>
      <p:pic>
        <p:nvPicPr>
          <p:cNvPr id="2" name="7MP02A24Admac.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14809" y="2082799"/>
            <a:ext cx="5373199" cy="4068279"/>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4790" y="432658"/>
            <a:ext cx="8674420" cy="523220"/>
          </a:xfrm>
          <a:prstGeom prst="rect">
            <a:avLst/>
          </a:prstGeom>
          <a:noFill/>
        </p:spPr>
        <p:txBody>
          <a:bodyPr wrap="none" rtlCol="0">
            <a:spAutoFit/>
          </a:bodyPr>
          <a:lstStyle/>
          <a:p>
            <a:r>
              <a:rPr lang="en-US" sz="2800" dirty="0" smtClean="0"/>
              <a:t>Ways to Lessen Phototoxicity and </a:t>
            </a:r>
            <a:r>
              <a:rPr lang="en-US" sz="2800" dirty="0" err="1" smtClean="0"/>
              <a:t>Photobleaching</a:t>
            </a:r>
            <a:r>
              <a:rPr lang="en-US" sz="2800" dirty="0" smtClean="0"/>
              <a:t> Imaging</a:t>
            </a:r>
            <a:endParaRPr lang="en-US" dirty="0"/>
          </a:p>
        </p:txBody>
      </p:sp>
      <p:sp>
        <p:nvSpPr>
          <p:cNvPr id="5" name="TextBox 4"/>
          <p:cNvSpPr txBox="1"/>
          <p:nvPr/>
        </p:nvSpPr>
        <p:spPr>
          <a:xfrm>
            <a:off x="1571679" y="1477407"/>
            <a:ext cx="4891083" cy="4062651"/>
          </a:xfrm>
          <a:prstGeom prst="rect">
            <a:avLst/>
          </a:prstGeom>
          <a:noFill/>
        </p:spPr>
        <p:txBody>
          <a:bodyPr wrap="none" rtlCol="0">
            <a:spAutoFit/>
          </a:bodyPr>
          <a:lstStyle/>
          <a:p>
            <a:endParaRPr lang="en-US" sz="2400" dirty="0" smtClean="0"/>
          </a:p>
          <a:p>
            <a:pPr marL="342900" indent="-342900">
              <a:buFont typeface="Wingdings" charset="2"/>
              <a:buChar char="v"/>
            </a:pPr>
            <a:r>
              <a:rPr lang="en-US" sz="2400" dirty="0" smtClean="0"/>
              <a:t>Remove oxygen and singlet oxygen</a:t>
            </a:r>
          </a:p>
          <a:p>
            <a:pPr marL="342900" indent="-342900"/>
            <a:endParaRPr lang="en-US" sz="2400" dirty="0" smtClean="0"/>
          </a:p>
          <a:p>
            <a:pPr marL="342900" indent="-342900">
              <a:buFont typeface="Wingdings" charset="2"/>
              <a:buChar char="v"/>
            </a:pPr>
            <a:r>
              <a:rPr lang="en-US" sz="2400" dirty="0" smtClean="0"/>
              <a:t>Improve detection</a:t>
            </a:r>
          </a:p>
          <a:p>
            <a:pPr marL="342900" indent="-342900">
              <a:buFont typeface="Wingdings" charset="2"/>
              <a:buChar char="v"/>
            </a:pPr>
            <a:endParaRPr lang="en-US" sz="2400" dirty="0" smtClean="0"/>
          </a:p>
          <a:p>
            <a:pPr marL="342900" indent="-342900">
              <a:buFont typeface="Wingdings" charset="2"/>
              <a:buChar char="v"/>
            </a:pPr>
            <a:r>
              <a:rPr lang="en-US" sz="2400" dirty="0" smtClean="0"/>
              <a:t>Reduce signal</a:t>
            </a:r>
          </a:p>
          <a:p>
            <a:pPr marL="342900" indent="-342900">
              <a:buFont typeface="Wingdings" charset="2"/>
              <a:buChar char="v"/>
            </a:pPr>
            <a:endParaRPr lang="en-US" sz="2400" dirty="0" smtClean="0"/>
          </a:p>
          <a:p>
            <a:pPr marL="342900" indent="-342900">
              <a:buFont typeface="Wingdings" charset="2"/>
              <a:buChar char="v"/>
            </a:pPr>
            <a:r>
              <a:rPr lang="en-US" sz="2400" dirty="0" smtClean="0"/>
              <a:t>Reduce frequency of exposures</a:t>
            </a:r>
          </a:p>
          <a:p>
            <a:pPr marL="342900" indent="-342900">
              <a:buFont typeface="Wingdings" charset="2"/>
              <a:buChar char="v"/>
            </a:pPr>
            <a:endParaRPr lang="en-US" sz="2400" dirty="0" smtClean="0"/>
          </a:p>
          <a:p>
            <a:pPr marL="342900" indent="-342900">
              <a:buFont typeface="Wingdings" charset="2"/>
              <a:buChar char="v"/>
            </a:pPr>
            <a:r>
              <a:rPr lang="en-US" sz="2400" dirty="0" smtClean="0"/>
              <a:t>Lower noise</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37363" y="781578"/>
            <a:ext cx="5435051" cy="523220"/>
          </a:xfrm>
          <a:prstGeom prst="rect">
            <a:avLst/>
          </a:prstGeom>
          <a:noFill/>
        </p:spPr>
        <p:txBody>
          <a:bodyPr wrap="none" rtlCol="0">
            <a:spAutoFit/>
          </a:bodyPr>
          <a:lstStyle/>
          <a:p>
            <a:r>
              <a:rPr lang="en-US" sz="2800" dirty="0" smtClean="0"/>
              <a:t>Removing Oxygen and Free Radicals</a:t>
            </a:r>
            <a:endParaRPr lang="en-US" sz="2800" dirty="0"/>
          </a:p>
        </p:txBody>
      </p:sp>
      <p:sp>
        <p:nvSpPr>
          <p:cNvPr id="3" name="TextBox 2"/>
          <p:cNvSpPr txBox="1"/>
          <p:nvPr/>
        </p:nvSpPr>
        <p:spPr>
          <a:xfrm>
            <a:off x="893119" y="3765072"/>
            <a:ext cx="4676280" cy="1569660"/>
          </a:xfrm>
          <a:prstGeom prst="rect">
            <a:avLst/>
          </a:prstGeom>
          <a:noFill/>
        </p:spPr>
        <p:txBody>
          <a:bodyPr wrap="none" rtlCol="0">
            <a:spAutoFit/>
          </a:bodyPr>
          <a:lstStyle/>
          <a:p>
            <a:r>
              <a:rPr lang="en-US" sz="2400" u="sng" dirty="0" smtClean="0"/>
              <a:t>Free radical scavengers</a:t>
            </a:r>
          </a:p>
          <a:p>
            <a:r>
              <a:rPr lang="en-US" sz="2400" dirty="0" smtClean="0"/>
              <a:t>      - </a:t>
            </a:r>
            <a:r>
              <a:rPr lang="en-US" sz="2400" dirty="0" err="1" smtClean="0"/>
              <a:t>Trolox</a:t>
            </a:r>
            <a:r>
              <a:rPr lang="en-US" sz="2400" dirty="0" smtClean="0"/>
              <a:t> – derivative of Vitamin E</a:t>
            </a:r>
          </a:p>
          <a:p>
            <a:r>
              <a:rPr lang="en-US" sz="2400" dirty="0" smtClean="0"/>
              <a:t>      - ascorbic acid – Vitamin C</a:t>
            </a:r>
          </a:p>
          <a:p>
            <a:r>
              <a:rPr lang="en-US" sz="2400" dirty="0" smtClean="0"/>
              <a:t>      - </a:t>
            </a:r>
            <a:r>
              <a:rPr lang="en-US" sz="2400" dirty="0" err="1" smtClean="0"/>
              <a:t>n</a:t>
            </a:r>
            <a:r>
              <a:rPr lang="en-US" sz="2400" dirty="0" smtClean="0"/>
              <a:t>-Propyl Gallate</a:t>
            </a:r>
          </a:p>
        </p:txBody>
      </p:sp>
      <p:sp>
        <p:nvSpPr>
          <p:cNvPr id="4" name="TextBox 3"/>
          <p:cNvSpPr txBox="1"/>
          <p:nvPr/>
        </p:nvSpPr>
        <p:spPr>
          <a:xfrm>
            <a:off x="893119" y="2148171"/>
            <a:ext cx="5748088" cy="1200328"/>
          </a:xfrm>
          <a:prstGeom prst="rect">
            <a:avLst/>
          </a:prstGeom>
          <a:noFill/>
        </p:spPr>
        <p:txBody>
          <a:bodyPr wrap="none" rtlCol="0">
            <a:spAutoFit/>
          </a:bodyPr>
          <a:lstStyle/>
          <a:p>
            <a:r>
              <a:rPr lang="en-US" sz="2400" u="sng" dirty="0" smtClean="0"/>
              <a:t>Removing Oxygen</a:t>
            </a:r>
          </a:p>
          <a:p>
            <a:r>
              <a:rPr lang="en-US" sz="2400" dirty="0" smtClean="0"/>
              <a:t>      - </a:t>
            </a:r>
            <a:r>
              <a:rPr lang="en-US" sz="2400" dirty="0" err="1" smtClean="0"/>
              <a:t>Oxyrase</a:t>
            </a:r>
            <a:r>
              <a:rPr lang="en-US" sz="2400" dirty="0" smtClean="0"/>
              <a:t>  - enzyme that removes oxygen</a:t>
            </a:r>
          </a:p>
          <a:p>
            <a:r>
              <a:rPr lang="en-US" sz="2400" dirty="0" smtClean="0"/>
              <a:t>        (shown not to be effective with GFP)</a:t>
            </a: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41073" y="719667"/>
            <a:ext cx="2182183" cy="523220"/>
          </a:xfrm>
          <a:prstGeom prst="rect">
            <a:avLst/>
          </a:prstGeom>
        </p:spPr>
        <p:txBody>
          <a:bodyPr wrap="none">
            <a:spAutoFit/>
          </a:bodyPr>
          <a:lstStyle/>
          <a:p>
            <a:pPr marL="342900" indent="-342900"/>
            <a:r>
              <a:rPr lang="en-US" sz="2800" dirty="0" smtClean="0"/>
              <a:t>Reduce signal</a:t>
            </a:r>
          </a:p>
        </p:txBody>
      </p:sp>
      <p:sp>
        <p:nvSpPr>
          <p:cNvPr id="3" name="TextBox 2"/>
          <p:cNvSpPr txBox="1"/>
          <p:nvPr/>
        </p:nvSpPr>
        <p:spPr>
          <a:xfrm>
            <a:off x="245327" y="2034611"/>
            <a:ext cx="4647426" cy="1508105"/>
          </a:xfrm>
          <a:prstGeom prst="rect">
            <a:avLst/>
          </a:prstGeom>
          <a:noFill/>
        </p:spPr>
        <p:txBody>
          <a:bodyPr wrap="none" rtlCol="0">
            <a:spAutoFit/>
          </a:bodyPr>
          <a:lstStyle/>
          <a:p>
            <a:pPr marL="457200" indent="-457200">
              <a:buFont typeface="Wingdings" charset="2"/>
              <a:buChar char="v"/>
            </a:pPr>
            <a:r>
              <a:rPr lang="en-US" sz="2400" dirty="0" smtClean="0"/>
              <a:t>Lowering exposure time</a:t>
            </a:r>
          </a:p>
          <a:p>
            <a:pPr marL="457200" indent="-457200">
              <a:buFont typeface="Wingdings" charset="2"/>
              <a:buChar char="v"/>
            </a:pPr>
            <a:r>
              <a:rPr lang="en-US" sz="2400" dirty="0" smtClean="0"/>
              <a:t>Increasing neutral density filters</a:t>
            </a:r>
          </a:p>
          <a:p>
            <a:pPr marL="457200" indent="-457200">
              <a:buAutoNum type="arabicPeriod"/>
            </a:pPr>
            <a:endParaRPr lang="en-US" sz="2000" dirty="0" smtClean="0"/>
          </a:p>
          <a:p>
            <a:pPr marL="457200" indent="-457200"/>
            <a:endParaRPr lang="en-US" sz="2400" dirty="0"/>
          </a:p>
        </p:txBody>
      </p:sp>
      <p:sp>
        <p:nvSpPr>
          <p:cNvPr id="4" name="TextBox 3"/>
          <p:cNvSpPr txBox="1"/>
          <p:nvPr/>
        </p:nvSpPr>
        <p:spPr>
          <a:xfrm>
            <a:off x="245326" y="5021738"/>
            <a:ext cx="8898673" cy="1200328"/>
          </a:xfrm>
          <a:prstGeom prst="rect">
            <a:avLst/>
          </a:prstGeom>
          <a:noFill/>
        </p:spPr>
        <p:txBody>
          <a:bodyPr wrap="square" rtlCol="0">
            <a:spAutoFit/>
          </a:bodyPr>
          <a:lstStyle/>
          <a:p>
            <a:r>
              <a:rPr lang="en-US" sz="2400" dirty="0" err="1" smtClean="0"/>
              <a:t>Deepstar</a:t>
            </a:r>
            <a:r>
              <a:rPr lang="en-US" sz="2400" dirty="0" smtClean="0"/>
              <a:t> pulsed lasers – infinite modulation</a:t>
            </a:r>
          </a:p>
          <a:p>
            <a:endParaRPr lang="en-US" sz="2400" dirty="0" smtClean="0"/>
          </a:p>
          <a:p>
            <a:r>
              <a:rPr lang="en-US" sz="2400" dirty="0" smtClean="0"/>
              <a:t>accurately attain short exposures in </a:t>
            </a:r>
            <a:r>
              <a:rPr lang="en-US" sz="2400" dirty="0" err="1" smtClean="0"/>
              <a:t>nano</a:t>
            </a:r>
            <a:r>
              <a:rPr lang="en-US" sz="2400" dirty="0" smtClean="0"/>
              <a:t> - microsecond time frame</a:t>
            </a:r>
            <a:endParaRPr lang="en-US" sz="2400" dirty="0"/>
          </a:p>
        </p:txBody>
      </p:sp>
      <p:pic>
        <p:nvPicPr>
          <p:cNvPr id="5" name="Picture 4"/>
          <p:cNvPicPr>
            <a:picLocks noChangeAspect="1"/>
          </p:cNvPicPr>
          <p:nvPr/>
        </p:nvPicPr>
        <p:blipFill>
          <a:blip r:embed="rId3"/>
          <a:stretch>
            <a:fillRect/>
          </a:stretch>
        </p:blipFill>
        <p:spPr>
          <a:xfrm>
            <a:off x="5221110" y="3194492"/>
            <a:ext cx="2404270" cy="182724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0738" y="781578"/>
            <a:ext cx="7619469" cy="523220"/>
          </a:xfrm>
          <a:prstGeom prst="rect">
            <a:avLst/>
          </a:prstGeom>
          <a:noFill/>
        </p:spPr>
        <p:txBody>
          <a:bodyPr wrap="none" rtlCol="0">
            <a:spAutoFit/>
          </a:bodyPr>
          <a:lstStyle/>
          <a:p>
            <a:r>
              <a:rPr lang="en-US" sz="2800" dirty="0" smtClean="0"/>
              <a:t>Improve Detection using EMCCD or </a:t>
            </a:r>
            <a:r>
              <a:rPr lang="en-US" sz="2800" dirty="0" err="1" smtClean="0"/>
              <a:t>sCMOS</a:t>
            </a:r>
            <a:r>
              <a:rPr lang="en-US" sz="2800" dirty="0" smtClean="0"/>
              <a:t> camera</a:t>
            </a:r>
            <a:endParaRPr lang="en-US" sz="2800" dirty="0"/>
          </a:p>
        </p:txBody>
      </p:sp>
      <p:sp>
        <p:nvSpPr>
          <p:cNvPr id="3" name="TextBox 2"/>
          <p:cNvSpPr txBox="1"/>
          <p:nvPr/>
        </p:nvSpPr>
        <p:spPr>
          <a:xfrm>
            <a:off x="893120" y="4087162"/>
            <a:ext cx="8298666" cy="1569660"/>
          </a:xfrm>
          <a:prstGeom prst="rect">
            <a:avLst/>
          </a:prstGeom>
          <a:noFill/>
        </p:spPr>
        <p:txBody>
          <a:bodyPr wrap="none" rtlCol="0">
            <a:spAutoFit/>
          </a:bodyPr>
          <a:lstStyle/>
          <a:p>
            <a:r>
              <a:rPr lang="en-US" sz="2400" dirty="0" err="1" smtClean="0"/>
              <a:t>sCMOS</a:t>
            </a:r>
            <a:r>
              <a:rPr lang="en-US" sz="2400" dirty="0" smtClean="0"/>
              <a:t> – </a:t>
            </a:r>
            <a:r>
              <a:rPr lang="en-US" sz="2400" b="1" dirty="0" smtClean="0"/>
              <a:t>s</a:t>
            </a:r>
            <a:r>
              <a:rPr lang="en-US" sz="2400" dirty="0" smtClean="0"/>
              <a:t>cientific </a:t>
            </a:r>
            <a:r>
              <a:rPr lang="en-US" sz="2400" b="1" dirty="0" smtClean="0"/>
              <a:t>C</a:t>
            </a:r>
            <a:r>
              <a:rPr lang="en-US" sz="2400" dirty="0" smtClean="0"/>
              <a:t>omplementary </a:t>
            </a:r>
            <a:r>
              <a:rPr lang="en-US" sz="2400" b="1" dirty="0" smtClean="0"/>
              <a:t>M</a:t>
            </a:r>
            <a:r>
              <a:rPr lang="en-US" sz="2400" dirty="0" smtClean="0"/>
              <a:t>etal–</a:t>
            </a:r>
            <a:r>
              <a:rPr lang="en-US" sz="2400" b="1" dirty="0" smtClean="0"/>
              <a:t>O</a:t>
            </a:r>
            <a:r>
              <a:rPr lang="en-US" sz="2400" dirty="0" smtClean="0"/>
              <a:t>xide–</a:t>
            </a:r>
            <a:r>
              <a:rPr lang="en-US" sz="2400" b="1" dirty="0" smtClean="0"/>
              <a:t>S</a:t>
            </a:r>
            <a:r>
              <a:rPr lang="en-US" sz="2400" dirty="0" smtClean="0"/>
              <a:t>emiconductor</a:t>
            </a:r>
          </a:p>
          <a:p>
            <a:r>
              <a:rPr lang="en-US" sz="2400" dirty="0" smtClean="0"/>
              <a:t>      - low readout noise – 1 electron/pixel</a:t>
            </a:r>
          </a:p>
          <a:p>
            <a:r>
              <a:rPr lang="en-US" sz="2400" dirty="0" smtClean="0"/>
              <a:t>      - faster – 100 Hz (2-3 ms per frame)</a:t>
            </a:r>
          </a:p>
          <a:p>
            <a:r>
              <a:rPr lang="en-US" sz="2400" dirty="0" smtClean="0"/>
              <a:t>      - quantum efficiency 50%</a:t>
            </a:r>
          </a:p>
        </p:txBody>
      </p:sp>
      <p:sp>
        <p:nvSpPr>
          <p:cNvPr id="4" name="TextBox 3"/>
          <p:cNvSpPr txBox="1"/>
          <p:nvPr/>
        </p:nvSpPr>
        <p:spPr>
          <a:xfrm>
            <a:off x="893120" y="2148170"/>
            <a:ext cx="7303829" cy="1938992"/>
          </a:xfrm>
          <a:prstGeom prst="rect">
            <a:avLst/>
          </a:prstGeom>
          <a:noFill/>
        </p:spPr>
        <p:txBody>
          <a:bodyPr wrap="square" rtlCol="0">
            <a:spAutoFit/>
          </a:bodyPr>
          <a:lstStyle/>
          <a:p>
            <a:r>
              <a:rPr lang="en-US" sz="2400" dirty="0" smtClean="0"/>
              <a:t>EMCCD – </a:t>
            </a:r>
            <a:r>
              <a:rPr lang="en-US" sz="2400" b="1" dirty="0" smtClean="0"/>
              <a:t>e</a:t>
            </a:r>
            <a:r>
              <a:rPr lang="en-US" sz="2400" dirty="0" smtClean="0"/>
              <a:t>lectron </a:t>
            </a:r>
            <a:r>
              <a:rPr lang="en-US" sz="2400" b="1" dirty="0" smtClean="0"/>
              <a:t>m</a:t>
            </a:r>
            <a:r>
              <a:rPr lang="en-US" sz="2400" dirty="0" smtClean="0"/>
              <a:t>ultiplying </a:t>
            </a:r>
            <a:r>
              <a:rPr lang="en-US" sz="2400" b="1" dirty="0" smtClean="0"/>
              <a:t>c</a:t>
            </a:r>
            <a:r>
              <a:rPr lang="en-US" sz="2400" dirty="0" smtClean="0"/>
              <a:t>harge </a:t>
            </a:r>
            <a:r>
              <a:rPr lang="en-US" sz="2400" b="1" dirty="0" smtClean="0"/>
              <a:t>c</a:t>
            </a:r>
            <a:r>
              <a:rPr lang="en-US" sz="2400" dirty="0" smtClean="0"/>
              <a:t>oupled </a:t>
            </a:r>
            <a:r>
              <a:rPr lang="en-US" sz="2400" b="1" dirty="0" smtClean="0"/>
              <a:t>d</a:t>
            </a:r>
            <a:r>
              <a:rPr lang="en-US" sz="2400" dirty="0" smtClean="0"/>
              <a:t>evice</a:t>
            </a:r>
          </a:p>
          <a:p>
            <a:r>
              <a:rPr lang="en-US" sz="2400" dirty="0" smtClean="0"/>
              <a:t>    - low readout noise – 1 electron/pixel</a:t>
            </a:r>
          </a:p>
          <a:p>
            <a:r>
              <a:rPr lang="en-US" sz="2400" dirty="0" smtClean="0"/>
              <a:t>    - fast – 30 - 60 Hz (33 – 16 ms per frame)</a:t>
            </a:r>
          </a:p>
          <a:p>
            <a:r>
              <a:rPr lang="en-US" sz="2400" dirty="0" smtClean="0"/>
              <a:t>    - quantum efficiency 90-95% </a:t>
            </a:r>
          </a:p>
          <a:p>
            <a:endParaRPr lang="en-US" sz="2400" dirty="0" smtClean="0"/>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4558" y="522113"/>
            <a:ext cx="4766524" cy="523220"/>
          </a:xfrm>
          <a:prstGeom prst="rect">
            <a:avLst/>
          </a:prstGeom>
        </p:spPr>
        <p:txBody>
          <a:bodyPr wrap="none">
            <a:spAutoFit/>
          </a:bodyPr>
          <a:lstStyle/>
          <a:p>
            <a:pPr marL="342900" indent="-342900"/>
            <a:r>
              <a:rPr lang="en-US" sz="2800" dirty="0" smtClean="0"/>
              <a:t>Reduce frequency of exposures</a:t>
            </a:r>
          </a:p>
        </p:txBody>
      </p:sp>
      <p:cxnSp>
        <p:nvCxnSpPr>
          <p:cNvPr id="8" name="Straight Connector 7"/>
          <p:cNvCxnSpPr/>
          <p:nvPr/>
        </p:nvCxnSpPr>
        <p:spPr>
          <a:xfrm>
            <a:off x="2088450" y="2568222"/>
            <a:ext cx="3386666"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5400000" flipH="1" flipV="1">
            <a:off x="2394665" y="2561178"/>
            <a:ext cx="18344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rot="5400000" flipH="1" flipV="1">
            <a:off x="2547065" y="2561178"/>
            <a:ext cx="18344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rot="5400000" flipH="1" flipV="1">
            <a:off x="2699465" y="2561178"/>
            <a:ext cx="18344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rot="5400000" flipH="1" flipV="1">
            <a:off x="2851865" y="2561178"/>
            <a:ext cx="18344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rot="5400000" flipH="1" flipV="1">
            <a:off x="3004265" y="2561178"/>
            <a:ext cx="18344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085629" y="3270951"/>
            <a:ext cx="4940891"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rot="5400000" flipH="1" flipV="1">
            <a:off x="3870678" y="3256854"/>
            <a:ext cx="18344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rot="5400000" flipH="1" flipV="1">
            <a:off x="5123742" y="3256854"/>
            <a:ext cx="18344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rot="5400000" flipH="1" flipV="1">
            <a:off x="2391844" y="3256854"/>
            <a:ext cx="18344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flipH="1" flipV="1">
            <a:off x="2722045" y="3256854"/>
            <a:ext cx="18344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rot="5400000" flipH="1" flipV="1">
            <a:off x="3024024" y="3256854"/>
            <a:ext cx="183445" cy="1588"/>
          </a:xfrm>
          <a:prstGeom prst="line">
            <a:avLst/>
          </a:prstGeom>
        </p:spPr>
        <p:style>
          <a:lnRef idx="2">
            <a:schemeClr val="accent1"/>
          </a:lnRef>
          <a:fillRef idx="0">
            <a:schemeClr val="accent1"/>
          </a:fillRef>
          <a:effectRef idx="1">
            <a:schemeClr val="accent1"/>
          </a:effectRef>
          <a:fontRef idx="minor">
            <a:schemeClr val="tx1"/>
          </a:fontRef>
        </p:style>
      </p:cxnSp>
      <p:sp>
        <p:nvSpPr>
          <p:cNvPr id="67" name="Down Arrow 66"/>
          <p:cNvSpPr/>
          <p:nvPr/>
        </p:nvSpPr>
        <p:spPr>
          <a:xfrm>
            <a:off x="2889176" y="1848555"/>
            <a:ext cx="445898" cy="537027"/>
          </a:xfrm>
          <a:prstGeom prst="downArrow">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2601308" y="1367557"/>
            <a:ext cx="1621508" cy="369332"/>
          </a:xfrm>
          <a:prstGeom prst="rect">
            <a:avLst/>
          </a:prstGeom>
          <a:noFill/>
        </p:spPr>
        <p:txBody>
          <a:bodyPr wrap="none" rtlCol="0">
            <a:spAutoFit/>
          </a:bodyPr>
          <a:lstStyle/>
          <a:p>
            <a:r>
              <a:rPr lang="en-US" dirty="0" smtClean="0"/>
              <a:t>Bleached/Dead</a:t>
            </a:r>
            <a:endParaRPr lang="en-US" dirty="0"/>
          </a:p>
        </p:txBody>
      </p:sp>
      <p:cxnSp>
        <p:nvCxnSpPr>
          <p:cNvPr id="70" name="Straight Connector 69"/>
          <p:cNvCxnSpPr/>
          <p:nvPr/>
        </p:nvCxnSpPr>
        <p:spPr>
          <a:xfrm rot="5400000" flipH="1" flipV="1">
            <a:off x="6021192" y="3256854"/>
            <a:ext cx="18344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rot="5400000" flipH="1" flipV="1">
            <a:off x="3306238" y="3256854"/>
            <a:ext cx="18344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rot="5400000" flipH="1" flipV="1">
            <a:off x="3611038" y="3256854"/>
            <a:ext cx="18344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rot="5400000" flipH="1" flipV="1">
            <a:off x="4192410" y="3256854"/>
            <a:ext cx="18344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rot="5400000" flipH="1" flipV="1">
            <a:off x="4497210" y="3256854"/>
            <a:ext cx="18344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rot="5400000" flipH="1" flipV="1">
            <a:off x="4813294" y="3256854"/>
            <a:ext cx="18344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rot="5400000" flipH="1" flipV="1">
            <a:off x="5431357" y="3256854"/>
            <a:ext cx="18344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rot="5400000" flipH="1" flipV="1">
            <a:off x="5736157" y="3256854"/>
            <a:ext cx="18344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rot="5400000" flipH="1" flipV="1">
            <a:off x="6328819" y="3256854"/>
            <a:ext cx="18344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rot="5400000" flipH="1" flipV="1">
            <a:off x="6633619" y="3256854"/>
            <a:ext cx="183445" cy="1588"/>
          </a:xfrm>
          <a:prstGeom prst="line">
            <a:avLst/>
          </a:prstGeom>
        </p:spPr>
        <p:style>
          <a:lnRef idx="2">
            <a:schemeClr val="accent1"/>
          </a:lnRef>
          <a:fillRef idx="0">
            <a:schemeClr val="accent1"/>
          </a:fillRef>
          <a:effectRef idx="1">
            <a:schemeClr val="accent1"/>
          </a:effectRef>
          <a:fontRef idx="minor">
            <a:schemeClr val="tx1"/>
          </a:fontRef>
        </p:style>
      </p:cxnSp>
      <p:sp>
        <p:nvSpPr>
          <p:cNvPr id="113" name="Down Arrow 112"/>
          <p:cNvSpPr/>
          <p:nvPr/>
        </p:nvSpPr>
        <p:spPr>
          <a:xfrm>
            <a:off x="6512882" y="2480729"/>
            <a:ext cx="445898" cy="537027"/>
          </a:xfrm>
          <a:prstGeom prst="downArrow">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TextBox 113"/>
          <p:cNvSpPr txBox="1"/>
          <p:nvPr/>
        </p:nvSpPr>
        <p:spPr>
          <a:xfrm>
            <a:off x="6225014" y="1999731"/>
            <a:ext cx="2066153" cy="369332"/>
          </a:xfrm>
          <a:prstGeom prst="rect">
            <a:avLst/>
          </a:prstGeom>
          <a:noFill/>
        </p:spPr>
        <p:txBody>
          <a:bodyPr wrap="none" rtlCol="0">
            <a:spAutoFit/>
          </a:bodyPr>
          <a:lstStyle/>
          <a:p>
            <a:r>
              <a:rPr lang="en-US" dirty="0" smtClean="0"/>
              <a:t>Bleached/Less Dead</a:t>
            </a:r>
            <a:endParaRPr lang="en-US" dirty="0"/>
          </a:p>
        </p:txBody>
      </p:sp>
      <p:sp>
        <p:nvSpPr>
          <p:cNvPr id="115" name="TextBox 114"/>
          <p:cNvSpPr txBox="1"/>
          <p:nvPr/>
        </p:nvSpPr>
        <p:spPr>
          <a:xfrm>
            <a:off x="451556" y="2284363"/>
            <a:ext cx="1281458" cy="369332"/>
          </a:xfrm>
          <a:prstGeom prst="rect">
            <a:avLst/>
          </a:prstGeom>
          <a:noFill/>
        </p:spPr>
        <p:txBody>
          <a:bodyPr wrap="none" rtlCol="0">
            <a:spAutoFit/>
          </a:bodyPr>
          <a:lstStyle/>
          <a:p>
            <a:r>
              <a:rPr lang="en-US" dirty="0" smtClean="0"/>
              <a:t>Every 2 min</a:t>
            </a:r>
            <a:endParaRPr lang="en-US" dirty="0"/>
          </a:p>
        </p:txBody>
      </p:sp>
      <p:sp>
        <p:nvSpPr>
          <p:cNvPr id="116" name="TextBox 115"/>
          <p:cNvSpPr txBox="1"/>
          <p:nvPr/>
        </p:nvSpPr>
        <p:spPr>
          <a:xfrm>
            <a:off x="462846" y="3085869"/>
            <a:ext cx="1281458" cy="369332"/>
          </a:xfrm>
          <a:prstGeom prst="rect">
            <a:avLst/>
          </a:prstGeom>
          <a:noFill/>
        </p:spPr>
        <p:txBody>
          <a:bodyPr wrap="none" rtlCol="0">
            <a:spAutoFit/>
          </a:bodyPr>
          <a:lstStyle/>
          <a:p>
            <a:r>
              <a:rPr lang="en-US" dirty="0" smtClean="0"/>
              <a:t>Every 4 min</a:t>
            </a:r>
            <a:endParaRPr lang="en-US" dirty="0"/>
          </a:p>
        </p:txBody>
      </p:sp>
      <p:sp>
        <p:nvSpPr>
          <p:cNvPr id="117" name="TextBox 116"/>
          <p:cNvSpPr txBox="1"/>
          <p:nvPr/>
        </p:nvSpPr>
        <p:spPr>
          <a:xfrm>
            <a:off x="1391076" y="3922889"/>
            <a:ext cx="5774012" cy="369332"/>
          </a:xfrm>
          <a:prstGeom prst="rect">
            <a:avLst/>
          </a:prstGeom>
          <a:noFill/>
        </p:spPr>
        <p:txBody>
          <a:bodyPr wrap="none" rtlCol="0">
            <a:spAutoFit/>
          </a:bodyPr>
          <a:lstStyle/>
          <a:p>
            <a:r>
              <a:rPr lang="en-US" dirty="0" smtClean="0"/>
              <a:t>Instead of 2x longer before bleaching, you can go 3x as long </a:t>
            </a:r>
            <a:endParaRPr lang="en-US" dirty="0"/>
          </a:p>
        </p:txBody>
      </p:sp>
      <p:sp>
        <p:nvSpPr>
          <p:cNvPr id="118" name="TextBox 117"/>
          <p:cNvSpPr txBox="1"/>
          <p:nvPr/>
        </p:nvSpPr>
        <p:spPr>
          <a:xfrm>
            <a:off x="1110326" y="5150556"/>
            <a:ext cx="5737468" cy="646331"/>
          </a:xfrm>
          <a:prstGeom prst="rect">
            <a:avLst/>
          </a:prstGeom>
          <a:noFill/>
        </p:spPr>
        <p:txBody>
          <a:bodyPr wrap="none" rtlCol="0">
            <a:spAutoFit/>
          </a:bodyPr>
          <a:lstStyle/>
          <a:p>
            <a:pPr marL="342900" indent="-342900">
              <a:buAutoNum type="arabicPeriod"/>
            </a:pPr>
            <a:r>
              <a:rPr lang="en-US" dirty="0" smtClean="0"/>
              <a:t>Don’t overwhelm endogenous cell antioxidant enzymes</a:t>
            </a:r>
          </a:p>
          <a:p>
            <a:pPr marL="342900" indent="-342900">
              <a:buAutoNum type="arabicPeriod"/>
            </a:pPr>
            <a:r>
              <a:rPr lang="en-US" dirty="0" smtClean="0"/>
              <a:t>Allow longer time for repair</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8670" y="578556"/>
            <a:ext cx="6154525" cy="523220"/>
          </a:xfrm>
          <a:prstGeom prst="rect">
            <a:avLst/>
          </a:prstGeom>
        </p:spPr>
        <p:txBody>
          <a:bodyPr wrap="none">
            <a:spAutoFit/>
          </a:bodyPr>
          <a:lstStyle/>
          <a:p>
            <a:pPr marL="342900" indent="-342900"/>
            <a:r>
              <a:rPr lang="en-US" dirty="0" smtClean="0"/>
              <a:t>    </a:t>
            </a:r>
            <a:r>
              <a:rPr lang="en-US" sz="2800" dirty="0" smtClean="0"/>
              <a:t>Lowering noise by denoising algorithms</a:t>
            </a:r>
          </a:p>
        </p:txBody>
      </p:sp>
      <p:pic>
        <p:nvPicPr>
          <p:cNvPr id="3" name="Picture 2"/>
          <p:cNvPicPr>
            <a:picLocks noChangeAspect="1"/>
          </p:cNvPicPr>
          <p:nvPr/>
        </p:nvPicPr>
        <p:blipFill>
          <a:blip r:embed="rId3"/>
          <a:stretch>
            <a:fillRect/>
          </a:stretch>
        </p:blipFill>
        <p:spPr>
          <a:xfrm>
            <a:off x="2886811" y="2667000"/>
            <a:ext cx="2600325" cy="4191000"/>
          </a:xfrm>
          <a:prstGeom prst="rect">
            <a:avLst/>
          </a:prstGeom>
        </p:spPr>
      </p:pic>
      <p:sp>
        <p:nvSpPr>
          <p:cNvPr id="4" name="TextBox 3"/>
          <p:cNvSpPr txBox="1"/>
          <p:nvPr/>
        </p:nvSpPr>
        <p:spPr>
          <a:xfrm>
            <a:off x="740931" y="1376510"/>
            <a:ext cx="7542607" cy="923330"/>
          </a:xfrm>
          <a:prstGeom prst="rect">
            <a:avLst/>
          </a:prstGeom>
          <a:noFill/>
        </p:spPr>
        <p:txBody>
          <a:bodyPr wrap="square" rtlCol="0">
            <a:spAutoFit/>
          </a:bodyPr>
          <a:lstStyle/>
          <a:p>
            <a:r>
              <a:rPr lang="en-US" dirty="0" smtClean="0"/>
              <a:t>Denoising -  The overall strategy is to find regions of the image, which by virtue of similar statistical behavior, are likely to have the same underlying intensity distribution and then average them to reduce noise. </a:t>
            </a:r>
            <a:endParaRPr lang="en-US" dirty="0"/>
          </a:p>
        </p:txBody>
      </p:sp>
      <p:sp>
        <p:nvSpPr>
          <p:cNvPr id="5" name="TextBox 4"/>
          <p:cNvSpPr txBox="1"/>
          <p:nvPr/>
        </p:nvSpPr>
        <p:spPr>
          <a:xfrm>
            <a:off x="6316002" y="6115586"/>
            <a:ext cx="1783474" cy="369332"/>
          </a:xfrm>
          <a:prstGeom prst="rect">
            <a:avLst/>
          </a:prstGeom>
          <a:noFill/>
        </p:spPr>
        <p:txBody>
          <a:bodyPr wrap="none" rtlCol="0">
            <a:spAutoFit/>
          </a:bodyPr>
          <a:lstStyle/>
          <a:p>
            <a:r>
              <a:rPr lang="en-US" dirty="0" smtClean="0"/>
              <a:t>Charles Kervrann</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3" descr="raw.tiff"/>
          <p:cNvPicPr>
            <a:picLocks noChangeAspect="1"/>
          </p:cNvPicPr>
          <p:nvPr/>
        </p:nvPicPr>
        <p:blipFill>
          <a:blip r:embed="rId3"/>
          <a:srcRect/>
          <a:stretch>
            <a:fillRect/>
          </a:stretch>
        </p:blipFill>
        <p:spPr bwMode="auto">
          <a:xfrm>
            <a:off x="744538" y="1776413"/>
            <a:ext cx="3549650" cy="3484562"/>
          </a:xfrm>
          <a:prstGeom prst="rect">
            <a:avLst/>
          </a:prstGeom>
          <a:noFill/>
          <a:ln w="9525">
            <a:noFill/>
            <a:miter lim="800000"/>
            <a:headEnd/>
            <a:tailEnd/>
          </a:ln>
        </p:spPr>
      </p:pic>
      <p:pic>
        <p:nvPicPr>
          <p:cNvPr id="46082" name="Picture 4" descr="denoised.tiff"/>
          <p:cNvPicPr>
            <a:picLocks noChangeAspect="1"/>
          </p:cNvPicPr>
          <p:nvPr/>
        </p:nvPicPr>
        <p:blipFill>
          <a:blip r:embed="rId4"/>
          <a:srcRect/>
          <a:stretch>
            <a:fillRect/>
          </a:stretch>
        </p:blipFill>
        <p:spPr bwMode="auto">
          <a:xfrm>
            <a:off x="4645025" y="1776413"/>
            <a:ext cx="3484563" cy="3484562"/>
          </a:xfrm>
          <a:prstGeom prst="rect">
            <a:avLst/>
          </a:prstGeom>
          <a:noFill/>
          <a:ln w="9525">
            <a:noFill/>
            <a:miter lim="800000"/>
            <a:headEnd/>
            <a:tailEnd/>
          </a:ln>
        </p:spPr>
      </p:pic>
      <p:sp>
        <p:nvSpPr>
          <p:cNvPr id="46083" name="TextBox 5"/>
          <p:cNvSpPr txBox="1">
            <a:spLocks noChangeArrowheads="1"/>
          </p:cNvSpPr>
          <p:nvPr/>
        </p:nvSpPr>
        <p:spPr bwMode="auto">
          <a:xfrm>
            <a:off x="1879952" y="1241425"/>
            <a:ext cx="1050925" cy="369888"/>
          </a:xfrm>
          <a:prstGeom prst="rect">
            <a:avLst/>
          </a:prstGeom>
          <a:noFill/>
          <a:ln w="9525">
            <a:noFill/>
            <a:miter lim="800000"/>
            <a:headEnd/>
            <a:tailEnd/>
          </a:ln>
        </p:spPr>
        <p:txBody>
          <a:bodyPr wrap="none">
            <a:prstTxWarp prst="textNoShape">
              <a:avLst/>
            </a:prstTxWarp>
            <a:spAutoFit/>
          </a:bodyPr>
          <a:lstStyle/>
          <a:p>
            <a:pPr eaLnBrk="0" hangingPunct="0"/>
            <a:r>
              <a:rPr lang="en-US" dirty="0"/>
              <a:t>Raw data</a:t>
            </a:r>
          </a:p>
        </p:txBody>
      </p:sp>
      <p:sp>
        <p:nvSpPr>
          <p:cNvPr id="46084" name="TextBox 6"/>
          <p:cNvSpPr txBox="1">
            <a:spLocks noChangeArrowheads="1"/>
          </p:cNvSpPr>
          <p:nvPr/>
        </p:nvSpPr>
        <p:spPr bwMode="auto">
          <a:xfrm>
            <a:off x="4786486" y="1219200"/>
            <a:ext cx="3949700" cy="461963"/>
          </a:xfrm>
          <a:prstGeom prst="rect">
            <a:avLst/>
          </a:prstGeom>
          <a:noFill/>
          <a:ln w="9525">
            <a:noFill/>
            <a:miter lim="800000"/>
            <a:headEnd/>
            <a:tailEnd/>
          </a:ln>
        </p:spPr>
        <p:txBody>
          <a:bodyPr wrap="none">
            <a:prstTxWarp prst="textNoShape">
              <a:avLst/>
            </a:prstTxWarp>
            <a:spAutoFit/>
          </a:bodyPr>
          <a:lstStyle/>
          <a:p>
            <a:pPr eaLnBrk="0" hangingPunct="0"/>
            <a:r>
              <a:rPr lang="en-US" dirty="0"/>
              <a:t>Denoised and Deconvolved</a:t>
            </a:r>
          </a:p>
        </p:txBody>
      </p:sp>
      <p:sp>
        <p:nvSpPr>
          <p:cNvPr id="46085" name="TextBox 7"/>
          <p:cNvSpPr txBox="1">
            <a:spLocks noChangeArrowheads="1"/>
          </p:cNvSpPr>
          <p:nvPr/>
        </p:nvSpPr>
        <p:spPr bwMode="auto">
          <a:xfrm>
            <a:off x="1651000" y="449617"/>
            <a:ext cx="5686172" cy="523220"/>
          </a:xfrm>
          <a:prstGeom prst="rect">
            <a:avLst/>
          </a:prstGeom>
          <a:noFill/>
          <a:ln w="9525">
            <a:noFill/>
            <a:miter lim="800000"/>
            <a:headEnd/>
            <a:tailEnd/>
          </a:ln>
        </p:spPr>
        <p:txBody>
          <a:bodyPr wrap="none">
            <a:prstTxWarp prst="textNoShape">
              <a:avLst/>
            </a:prstTxWarp>
            <a:spAutoFit/>
          </a:bodyPr>
          <a:lstStyle/>
          <a:p>
            <a:pPr eaLnBrk="0" hangingPunct="0"/>
            <a:r>
              <a:rPr lang="en-US" sz="2800" dirty="0"/>
              <a:t>Using denoising to reduce </a:t>
            </a:r>
            <a:r>
              <a:rPr lang="en-US" sz="2800" dirty="0" err="1"/>
              <a:t>photoxicity</a:t>
            </a:r>
            <a:endParaRPr lang="en-US" sz="2800" dirty="0"/>
          </a:p>
        </p:txBody>
      </p:sp>
      <p:cxnSp>
        <p:nvCxnSpPr>
          <p:cNvPr id="46086" name="Straight Connector 7"/>
          <p:cNvCxnSpPr>
            <a:cxnSpLocks noChangeShapeType="1"/>
          </p:cNvCxnSpPr>
          <p:nvPr/>
        </p:nvCxnSpPr>
        <p:spPr bwMode="auto">
          <a:xfrm>
            <a:off x="1066800" y="6553200"/>
            <a:ext cx="914400" cy="1588"/>
          </a:xfrm>
          <a:prstGeom prst="line">
            <a:avLst/>
          </a:prstGeom>
          <a:noFill/>
          <a:ln w="76200">
            <a:solidFill>
              <a:schemeClr val="tx1"/>
            </a:solidFill>
            <a:round/>
            <a:headEnd/>
            <a:tailEnd/>
          </a:ln>
        </p:spPr>
      </p:cxnSp>
      <p:sp>
        <p:nvSpPr>
          <p:cNvPr id="46087" name="Rectangle 10"/>
          <p:cNvSpPr>
            <a:spLocks noChangeArrowheads="1"/>
          </p:cNvSpPr>
          <p:nvPr/>
        </p:nvSpPr>
        <p:spPr bwMode="auto">
          <a:xfrm>
            <a:off x="1981200" y="6323013"/>
            <a:ext cx="762000" cy="381000"/>
          </a:xfrm>
          <a:prstGeom prst="rect">
            <a:avLst/>
          </a:prstGeom>
          <a:solidFill>
            <a:srgbClr val="FFFF00"/>
          </a:solidFill>
          <a:ln w="9525">
            <a:solidFill>
              <a:schemeClr val="tx1"/>
            </a:solidFill>
            <a:round/>
            <a:headEnd/>
            <a:tailEnd/>
          </a:ln>
        </p:spPr>
        <p:txBody>
          <a:bodyPr>
            <a:prstTxWarp prst="textNoShape">
              <a:avLst/>
            </a:prstTxWarp>
          </a:bodyPr>
          <a:lstStyle/>
          <a:p>
            <a:pPr eaLnBrk="0" hangingPunct="0"/>
            <a:r>
              <a:rPr lang="en-US" sz="1800"/>
              <a:t>lacO</a:t>
            </a:r>
          </a:p>
        </p:txBody>
      </p:sp>
      <p:sp>
        <p:nvSpPr>
          <p:cNvPr id="46088" name="Oval 11"/>
          <p:cNvSpPr>
            <a:spLocks noChangeArrowheads="1"/>
          </p:cNvSpPr>
          <p:nvPr/>
        </p:nvSpPr>
        <p:spPr bwMode="auto">
          <a:xfrm>
            <a:off x="1828800" y="5638800"/>
            <a:ext cx="990600" cy="760413"/>
          </a:xfrm>
          <a:prstGeom prst="ellipse">
            <a:avLst/>
          </a:prstGeom>
          <a:solidFill>
            <a:srgbClr val="FF0000"/>
          </a:solidFill>
          <a:ln w="9525">
            <a:solidFill>
              <a:schemeClr val="tx1"/>
            </a:solidFill>
            <a:round/>
            <a:headEnd/>
            <a:tailEnd/>
          </a:ln>
        </p:spPr>
        <p:txBody>
          <a:bodyPr>
            <a:prstTxWarp prst="textNoShape">
              <a:avLst/>
            </a:prstTxWarp>
          </a:bodyPr>
          <a:lstStyle/>
          <a:p>
            <a:pPr eaLnBrk="0" hangingPunct="0"/>
            <a:r>
              <a:rPr lang="en-US" sz="1800"/>
              <a:t>LacI-RFP</a:t>
            </a:r>
          </a:p>
          <a:p>
            <a:pPr eaLnBrk="0" hangingPunct="0"/>
            <a:endParaRPr lang="en-US"/>
          </a:p>
        </p:txBody>
      </p:sp>
      <p:sp>
        <p:nvSpPr>
          <p:cNvPr id="46089" name="Rectangle 12"/>
          <p:cNvSpPr>
            <a:spLocks noChangeArrowheads="1"/>
          </p:cNvSpPr>
          <p:nvPr/>
        </p:nvSpPr>
        <p:spPr bwMode="auto">
          <a:xfrm>
            <a:off x="2895600" y="6323013"/>
            <a:ext cx="762000" cy="381000"/>
          </a:xfrm>
          <a:prstGeom prst="rect">
            <a:avLst/>
          </a:prstGeom>
          <a:solidFill>
            <a:srgbClr val="FFFF00"/>
          </a:solidFill>
          <a:ln w="9525">
            <a:solidFill>
              <a:schemeClr val="tx1"/>
            </a:solidFill>
            <a:round/>
            <a:headEnd/>
            <a:tailEnd/>
          </a:ln>
        </p:spPr>
        <p:txBody>
          <a:bodyPr>
            <a:prstTxWarp prst="textNoShape">
              <a:avLst/>
            </a:prstTxWarp>
          </a:bodyPr>
          <a:lstStyle/>
          <a:p>
            <a:pPr eaLnBrk="0" hangingPunct="0"/>
            <a:r>
              <a:rPr lang="en-US" sz="1800"/>
              <a:t>lacO</a:t>
            </a:r>
          </a:p>
        </p:txBody>
      </p:sp>
      <p:sp>
        <p:nvSpPr>
          <p:cNvPr id="46090" name="Oval 13"/>
          <p:cNvSpPr>
            <a:spLocks noChangeArrowheads="1"/>
          </p:cNvSpPr>
          <p:nvPr/>
        </p:nvSpPr>
        <p:spPr bwMode="auto">
          <a:xfrm>
            <a:off x="2743200" y="5638800"/>
            <a:ext cx="990600" cy="760413"/>
          </a:xfrm>
          <a:prstGeom prst="ellipse">
            <a:avLst/>
          </a:prstGeom>
          <a:solidFill>
            <a:srgbClr val="FF0000"/>
          </a:solidFill>
          <a:ln w="9525">
            <a:solidFill>
              <a:schemeClr val="tx1"/>
            </a:solidFill>
            <a:round/>
            <a:headEnd/>
            <a:tailEnd/>
          </a:ln>
        </p:spPr>
        <p:txBody>
          <a:bodyPr>
            <a:prstTxWarp prst="textNoShape">
              <a:avLst/>
            </a:prstTxWarp>
          </a:bodyPr>
          <a:lstStyle/>
          <a:p>
            <a:pPr eaLnBrk="0" hangingPunct="0"/>
            <a:r>
              <a:rPr lang="en-US" sz="1800"/>
              <a:t>LacI-RFP</a:t>
            </a:r>
          </a:p>
          <a:p>
            <a:pPr eaLnBrk="0" hangingPunct="0"/>
            <a:endParaRPr lang="en-US"/>
          </a:p>
        </p:txBody>
      </p:sp>
      <p:sp>
        <p:nvSpPr>
          <p:cNvPr id="46091" name="Rectangle 14"/>
          <p:cNvSpPr>
            <a:spLocks noChangeArrowheads="1"/>
          </p:cNvSpPr>
          <p:nvPr/>
        </p:nvSpPr>
        <p:spPr bwMode="auto">
          <a:xfrm>
            <a:off x="3810000" y="6324600"/>
            <a:ext cx="762000" cy="381000"/>
          </a:xfrm>
          <a:prstGeom prst="rect">
            <a:avLst/>
          </a:prstGeom>
          <a:solidFill>
            <a:srgbClr val="FFFF00"/>
          </a:solidFill>
          <a:ln w="9525">
            <a:solidFill>
              <a:schemeClr val="tx1"/>
            </a:solidFill>
            <a:round/>
            <a:headEnd/>
            <a:tailEnd/>
          </a:ln>
        </p:spPr>
        <p:txBody>
          <a:bodyPr>
            <a:prstTxWarp prst="textNoShape">
              <a:avLst/>
            </a:prstTxWarp>
          </a:bodyPr>
          <a:lstStyle/>
          <a:p>
            <a:pPr eaLnBrk="0" hangingPunct="0"/>
            <a:r>
              <a:rPr lang="en-US" sz="1800"/>
              <a:t>lacO</a:t>
            </a:r>
          </a:p>
        </p:txBody>
      </p:sp>
      <p:sp>
        <p:nvSpPr>
          <p:cNvPr id="46092" name="Oval 15"/>
          <p:cNvSpPr>
            <a:spLocks noChangeArrowheads="1"/>
          </p:cNvSpPr>
          <p:nvPr/>
        </p:nvSpPr>
        <p:spPr bwMode="auto">
          <a:xfrm>
            <a:off x="3657600" y="5640388"/>
            <a:ext cx="990600" cy="760412"/>
          </a:xfrm>
          <a:prstGeom prst="ellipse">
            <a:avLst/>
          </a:prstGeom>
          <a:solidFill>
            <a:srgbClr val="FF0000"/>
          </a:solidFill>
          <a:ln w="9525">
            <a:solidFill>
              <a:schemeClr val="tx1"/>
            </a:solidFill>
            <a:round/>
            <a:headEnd/>
            <a:tailEnd/>
          </a:ln>
        </p:spPr>
        <p:txBody>
          <a:bodyPr>
            <a:prstTxWarp prst="textNoShape">
              <a:avLst/>
            </a:prstTxWarp>
          </a:bodyPr>
          <a:lstStyle/>
          <a:p>
            <a:pPr eaLnBrk="0" hangingPunct="0"/>
            <a:r>
              <a:rPr lang="en-US" sz="1800"/>
              <a:t>LacI-RFP</a:t>
            </a:r>
          </a:p>
          <a:p>
            <a:pPr eaLnBrk="0" hangingPunct="0"/>
            <a:endParaRPr lang="en-US"/>
          </a:p>
        </p:txBody>
      </p:sp>
      <p:sp>
        <p:nvSpPr>
          <p:cNvPr id="46093" name="Rectangle 16"/>
          <p:cNvSpPr>
            <a:spLocks noChangeArrowheads="1"/>
          </p:cNvSpPr>
          <p:nvPr/>
        </p:nvSpPr>
        <p:spPr bwMode="auto">
          <a:xfrm>
            <a:off x="4724400" y="6324600"/>
            <a:ext cx="762000" cy="381000"/>
          </a:xfrm>
          <a:prstGeom prst="rect">
            <a:avLst/>
          </a:prstGeom>
          <a:solidFill>
            <a:srgbClr val="FFFF00"/>
          </a:solidFill>
          <a:ln w="9525">
            <a:solidFill>
              <a:schemeClr val="tx1"/>
            </a:solidFill>
            <a:round/>
            <a:headEnd/>
            <a:tailEnd/>
          </a:ln>
        </p:spPr>
        <p:txBody>
          <a:bodyPr>
            <a:prstTxWarp prst="textNoShape">
              <a:avLst/>
            </a:prstTxWarp>
          </a:bodyPr>
          <a:lstStyle/>
          <a:p>
            <a:pPr eaLnBrk="0" hangingPunct="0"/>
            <a:r>
              <a:rPr lang="en-US" sz="1800"/>
              <a:t>lacO</a:t>
            </a:r>
          </a:p>
        </p:txBody>
      </p:sp>
      <p:sp>
        <p:nvSpPr>
          <p:cNvPr id="46094" name="Oval 17"/>
          <p:cNvSpPr>
            <a:spLocks noChangeArrowheads="1"/>
          </p:cNvSpPr>
          <p:nvPr/>
        </p:nvSpPr>
        <p:spPr bwMode="auto">
          <a:xfrm>
            <a:off x="4495800" y="5640388"/>
            <a:ext cx="990600" cy="760412"/>
          </a:xfrm>
          <a:prstGeom prst="ellipse">
            <a:avLst/>
          </a:prstGeom>
          <a:solidFill>
            <a:srgbClr val="FF0000"/>
          </a:solidFill>
          <a:ln w="9525">
            <a:solidFill>
              <a:schemeClr val="tx1"/>
            </a:solidFill>
            <a:round/>
            <a:headEnd/>
            <a:tailEnd/>
          </a:ln>
        </p:spPr>
        <p:txBody>
          <a:bodyPr>
            <a:prstTxWarp prst="textNoShape">
              <a:avLst/>
            </a:prstTxWarp>
          </a:bodyPr>
          <a:lstStyle/>
          <a:p>
            <a:pPr eaLnBrk="0" hangingPunct="0"/>
            <a:r>
              <a:rPr lang="en-US" sz="1800"/>
              <a:t>LacI-RFP</a:t>
            </a:r>
          </a:p>
          <a:p>
            <a:pPr eaLnBrk="0" hangingPunct="0"/>
            <a:endParaRPr lang="en-US"/>
          </a:p>
        </p:txBody>
      </p:sp>
      <p:sp>
        <p:nvSpPr>
          <p:cNvPr id="46095" name="Rectangle 18"/>
          <p:cNvSpPr>
            <a:spLocks noChangeArrowheads="1"/>
          </p:cNvSpPr>
          <p:nvPr/>
        </p:nvSpPr>
        <p:spPr bwMode="auto">
          <a:xfrm>
            <a:off x="5638800" y="6323013"/>
            <a:ext cx="762000" cy="381000"/>
          </a:xfrm>
          <a:prstGeom prst="rect">
            <a:avLst/>
          </a:prstGeom>
          <a:solidFill>
            <a:srgbClr val="FFFF00"/>
          </a:solidFill>
          <a:ln w="9525">
            <a:solidFill>
              <a:schemeClr val="tx1"/>
            </a:solidFill>
            <a:round/>
            <a:headEnd/>
            <a:tailEnd/>
          </a:ln>
        </p:spPr>
        <p:txBody>
          <a:bodyPr>
            <a:prstTxWarp prst="textNoShape">
              <a:avLst/>
            </a:prstTxWarp>
          </a:bodyPr>
          <a:lstStyle/>
          <a:p>
            <a:pPr eaLnBrk="0" hangingPunct="0"/>
            <a:r>
              <a:rPr lang="en-US" sz="1800"/>
              <a:t>lacO</a:t>
            </a:r>
          </a:p>
        </p:txBody>
      </p:sp>
      <p:sp>
        <p:nvSpPr>
          <p:cNvPr id="46096" name="Oval 19"/>
          <p:cNvSpPr>
            <a:spLocks noChangeArrowheads="1"/>
          </p:cNvSpPr>
          <p:nvPr/>
        </p:nvSpPr>
        <p:spPr bwMode="auto">
          <a:xfrm>
            <a:off x="5486400" y="5638800"/>
            <a:ext cx="990600" cy="760413"/>
          </a:xfrm>
          <a:prstGeom prst="ellipse">
            <a:avLst/>
          </a:prstGeom>
          <a:solidFill>
            <a:srgbClr val="FF0000"/>
          </a:solidFill>
          <a:ln w="9525">
            <a:solidFill>
              <a:schemeClr val="tx1"/>
            </a:solidFill>
            <a:round/>
            <a:headEnd/>
            <a:tailEnd/>
          </a:ln>
        </p:spPr>
        <p:txBody>
          <a:bodyPr>
            <a:prstTxWarp prst="textNoShape">
              <a:avLst/>
            </a:prstTxWarp>
          </a:bodyPr>
          <a:lstStyle/>
          <a:p>
            <a:pPr eaLnBrk="0" hangingPunct="0"/>
            <a:r>
              <a:rPr lang="en-US" sz="1800"/>
              <a:t>LacI-RFP</a:t>
            </a:r>
          </a:p>
          <a:p>
            <a:pPr eaLnBrk="0" hangingPunct="0"/>
            <a:endParaRPr lang="en-US"/>
          </a:p>
        </p:txBody>
      </p:sp>
      <p:cxnSp>
        <p:nvCxnSpPr>
          <p:cNvPr id="46097" name="Straight Connector 20"/>
          <p:cNvCxnSpPr>
            <a:cxnSpLocks noChangeShapeType="1"/>
          </p:cNvCxnSpPr>
          <p:nvPr/>
        </p:nvCxnSpPr>
        <p:spPr bwMode="auto">
          <a:xfrm>
            <a:off x="6324600" y="6553200"/>
            <a:ext cx="914400" cy="1588"/>
          </a:xfrm>
          <a:prstGeom prst="line">
            <a:avLst/>
          </a:prstGeom>
          <a:noFill/>
          <a:ln w="76200">
            <a:solidFill>
              <a:schemeClr val="tx1"/>
            </a:solidFill>
            <a:round/>
            <a:headEnd/>
            <a:tailEnd/>
          </a:ln>
        </p:spPr>
      </p:cxnSp>
      <p:cxnSp>
        <p:nvCxnSpPr>
          <p:cNvPr id="46098" name="Straight Connector 21"/>
          <p:cNvCxnSpPr>
            <a:cxnSpLocks noChangeShapeType="1"/>
          </p:cNvCxnSpPr>
          <p:nvPr/>
        </p:nvCxnSpPr>
        <p:spPr bwMode="auto">
          <a:xfrm>
            <a:off x="5486400" y="6551613"/>
            <a:ext cx="152400" cy="1587"/>
          </a:xfrm>
          <a:prstGeom prst="line">
            <a:avLst/>
          </a:prstGeom>
          <a:noFill/>
          <a:ln w="76200">
            <a:solidFill>
              <a:schemeClr val="tx1"/>
            </a:solidFill>
            <a:round/>
            <a:headEnd/>
            <a:tailEnd/>
          </a:ln>
        </p:spPr>
      </p:cxnSp>
      <p:cxnSp>
        <p:nvCxnSpPr>
          <p:cNvPr id="46099" name="Straight Connector 23"/>
          <p:cNvCxnSpPr>
            <a:cxnSpLocks noChangeShapeType="1"/>
          </p:cNvCxnSpPr>
          <p:nvPr/>
        </p:nvCxnSpPr>
        <p:spPr bwMode="auto">
          <a:xfrm>
            <a:off x="4572000" y="6551613"/>
            <a:ext cx="152400" cy="1587"/>
          </a:xfrm>
          <a:prstGeom prst="line">
            <a:avLst/>
          </a:prstGeom>
          <a:noFill/>
          <a:ln w="76200">
            <a:solidFill>
              <a:schemeClr val="tx1"/>
            </a:solidFill>
            <a:round/>
            <a:headEnd/>
            <a:tailEnd/>
          </a:ln>
        </p:spPr>
      </p:cxnSp>
      <p:cxnSp>
        <p:nvCxnSpPr>
          <p:cNvPr id="46100" name="Straight Connector 24"/>
          <p:cNvCxnSpPr>
            <a:cxnSpLocks noChangeShapeType="1"/>
          </p:cNvCxnSpPr>
          <p:nvPr/>
        </p:nvCxnSpPr>
        <p:spPr bwMode="auto">
          <a:xfrm>
            <a:off x="3657600" y="6553200"/>
            <a:ext cx="152400" cy="1588"/>
          </a:xfrm>
          <a:prstGeom prst="line">
            <a:avLst/>
          </a:prstGeom>
          <a:noFill/>
          <a:ln w="76200">
            <a:solidFill>
              <a:schemeClr val="tx1"/>
            </a:solidFill>
            <a:round/>
            <a:headEnd/>
            <a:tailEnd/>
          </a:ln>
        </p:spPr>
      </p:cxnSp>
      <p:cxnSp>
        <p:nvCxnSpPr>
          <p:cNvPr id="46101" name="Straight Connector 25"/>
          <p:cNvCxnSpPr>
            <a:cxnSpLocks noChangeShapeType="1"/>
          </p:cNvCxnSpPr>
          <p:nvPr/>
        </p:nvCxnSpPr>
        <p:spPr bwMode="auto">
          <a:xfrm>
            <a:off x="2743200" y="6551613"/>
            <a:ext cx="152400" cy="1587"/>
          </a:xfrm>
          <a:prstGeom prst="line">
            <a:avLst/>
          </a:prstGeom>
          <a:noFill/>
          <a:ln w="76200">
            <a:solidFill>
              <a:schemeClr val="tx1"/>
            </a:solidFill>
            <a:round/>
            <a:headEnd/>
            <a:tailEnd/>
          </a:ln>
        </p:spPr>
      </p:cxn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69255" y="1467555"/>
            <a:ext cx="4405489" cy="4751018"/>
          </a:xfrm>
          <a:prstGeom prst="rect">
            <a:avLst/>
          </a:prstGeom>
        </p:spPr>
      </p:pic>
      <p:sp>
        <p:nvSpPr>
          <p:cNvPr id="3" name="TextBox 2"/>
          <p:cNvSpPr txBox="1"/>
          <p:nvPr/>
        </p:nvSpPr>
        <p:spPr>
          <a:xfrm>
            <a:off x="1382889" y="677333"/>
            <a:ext cx="5653298" cy="369332"/>
          </a:xfrm>
          <a:prstGeom prst="rect">
            <a:avLst/>
          </a:prstGeom>
          <a:noFill/>
        </p:spPr>
        <p:txBody>
          <a:bodyPr wrap="none" rtlCol="0">
            <a:spAutoFit/>
          </a:bodyPr>
          <a:lstStyle/>
          <a:p>
            <a:r>
              <a:rPr lang="en-US" dirty="0" smtClean="0"/>
              <a:t>Quantitative Analysis of Improvements Through Denoising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76200" y="762000"/>
            <a:ext cx="8534400" cy="5638800"/>
            <a:chOff x="48" y="336"/>
            <a:chExt cx="5376" cy="3552"/>
          </a:xfrm>
        </p:grpSpPr>
        <p:sp>
          <p:nvSpPr>
            <p:cNvPr id="20483" name="Oval 3"/>
            <p:cNvSpPr>
              <a:spLocks noChangeArrowheads="1"/>
            </p:cNvSpPr>
            <p:nvPr/>
          </p:nvSpPr>
          <p:spPr bwMode="auto">
            <a:xfrm>
              <a:off x="2256" y="1872"/>
              <a:ext cx="48" cy="96"/>
            </a:xfrm>
            <a:prstGeom prst="ellipse">
              <a:avLst/>
            </a:prstGeom>
            <a:solidFill>
              <a:schemeClr val="accent1"/>
            </a:solidFill>
            <a:ln w="9525">
              <a:round/>
              <a:headEnd/>
              <a:tailEnd/>
            </a:ln>
            <a:scene3d>
              <a:camera prst="legacyObliqueTop">
                <a:rot lat="3900000" lon="0" rev="0"/>
              </a:camera>
              <a:lightRig rig="legacyFlat3" dir="b"/>
            </a:scene3d>
            <a:sp3d extrusionH="1370000" prstMaterial="legacyMatte">
              <a:bevelT w="13500" h="13500" prst="angle"/>
              <a:bevelB w="13500" h="13500" prst="angle"/>
              <a:extrusionClr>
                <a:srgbClr val="FFFF00"/>
              </a:extrusionClr>
            </a:sp3d>
          </p:spPr>
          <p:txBody>
            <a:bodyPr wrap="none" anchor="ctr">
              <a:prstTxWarp prst="textNoShape">
                <a:avLst/>
              </a:prstTxWarp>
              <a:flatTx/>
            </a:bodyPr>
            <a:lstStyle/>
            <a:p>
              <a:pPr eaLnBrk="0" hangingPunct="0"/>
              <a:endParaRPr lang="en-US" sz="1400"/>
            </a:p>
          </p:txBody>
        </p:sp>
        <p:sp>
          <p:nvSpPr>
            <p:cNvPr id="20484" name="Oval 4"/>
            <p:cNvSpPr>
              <a:spLocks noChangeArrowheads="1"/>
            </p:cNvSpPr>
            <p:nvPr/>
          </p:nvSpPr>
          <p:spPr bwMode="auto">
            <a:xfrm>
              <a:off x="2064" y="1824"/>
              <a:ext cx="240" cy="48"/>
            </a:xfrm>
            <a:prstGeom prst="ellipse">
              <a:avLst/>
            </a:prstGeom>
            <a:solidFill>
              <a:schemeClr val="accent1"/>
            </a:solidFill>
            <a:ln w="9525">
              <a:round/>
              <a:headEnd/>
              <a:tailEnd/>
            </a:ln>
            <a:scene3d>
              <a:camera prst="legacyObliqueRight">
                <a:rot lat="0" lon="3000000" rev="0"/>
              </a:camera>
              <a:lightRig rig="legacyFlat1" dir="t"/>
            </a:scene3d>
            <a:sp3d extrusionH="100000" prstMaterial="legacyMatte">
              <a:bevelT w="13500" h="13500" prst="angle"/>
              <a:bevelB w="13500" h="13500" prst="angle"/>
              <a:extrusionClr>
                <a:srgbClr val="FFFF00"/>
              </a:extrusionClr>
            </a:sp3d>
          </p:spPr>
          <p:txBody>
            <a:bodyPr wrap="none" anchor="ctr">
              <a:prstTxWarp prst="textNoShape">
                <a:avLst/>
              </a:prstTxWarp>
              <a:flatTx/>
            </a:bodyPr>
            <a:lstStyle/>
            <a:p>
              <a:pPr eaLnBrk="0" hangingPunct="0"/>
              <a:endParaRPr lang="en-US" sz="1400"/>
            </a:p>
          </p:txBody>
        </p:sp>
        <p:sp>
          <p:nvSpPr>
            <p:cNvPr id="20485" name="Oval 5"/>
            <p:cNvSpPr>
              <a:spLocks noChangeArrowheads="1"/>
            </p:cNvSpPr>
            <p:nvPr/>
          </p:nvSpPr>
          <p:spPr bwMode="auto">
            <a:xfrm>
              <a:off x="2064" y="1296"/>
              <a:ext cx="240" cy="48"/>
            </a:xfrm>
            <a:prstGeom prst="ellipse">
              <a:avLst/>
            </a:prstGeom>
            <a:solidFill>
              <a:schemeClr val="accent1"/>
            </a:solidFill>
            <a:ln w="9525">
              <a:round/>
              <a:headEnd/>
              <a:tailEnd/>
            </a:ln>
            <a:scene3d>
              <a:camera prst="legacyObliqueRight">
                <a:rot lat="0" lon="3000000" rev="0"/>
              </a:camera>
              <a:lightRig rig="legacyFlat1" dir="t"/>
            </a:scene3d>
            <a:sp3d extrusionH="100000" prstMaterial="legacyMatte">
              <a:bevelT w="13500" h="13500" prst="angle"/>
              <a:bevelB w="13500" h="13500" prst="angle"/>
              <a:extrusionClr>
                <a:srgbClr val="FFFF00"/>
              </a:extrusionClr>
            </a:sp3d>
          </p:spPr>
          <p:txBody>
            <a:bodyPr wrap="none" anchor="ctr">
              <a:prstTxWarp prst="textNoShape">
                <a:avLst/>
              </a:prstTxWarp>
              <a:flatTx/>
            </a:bodyPr>
            <a:lstStyle/>
            <a:p>
              <a:pPr eaLnBrk="0" hangingPunct="0"/>
              <a:endParaRPr lang="en-US" sz="1400"/>
            </a:p>
          </p:txBody>
        </p:sp>
        <p:sp>
          <p:nvSpPr>
            <p:cNvPr id="20486" name="Oval 6"/>
            <p:cNvSpPr>
              <a:spLocks noChangeArrowheads="1"/>
            </p:cNvSpPr>
            <p:nvPr/>
          </p:nvSpPr>
          <p:spPr bwMode="auto">
            <a:xfrm>
              <a:off x="2064" y="1584"/>
              <a:ext cx="240" cy="48"/>
            </a:xfrm>
            <a:prstGeom prst="ellipse">
              <a:avLst/>
            </a:prstGeom>
            <a:solidFill>
              <a:schemeClr val="accent1"/>
            </a:solidFill>
            <a:ln w="9525">
              <a:round/>
              <a:headEnd/>
              <a:tailEnd/>
            </a:ln>
            <a:scene3d>
              <a:camera prst="legacyObliqueRight">
                <a:rot lat="0" lon="3000000" rev="0"/>
              </a:camera>
              <a:lightRig rig="legacyFlat1" dir="t"/>
            </a:scene3d>
            <a:sp3d extrusionH="100000" prstMaterial="legacyMatte">
              <a:bevelT w="13500" h="13500" prst="angle"/>
              <a:bevelB w="13500" h="13500" prst="angle"/>
              <a:extrusionClr>
                <a:srgbClr val="FFFF00"/>
              </a:extrusionClr>
            </a:sp3d>
          </p:spPr>
          <p:txBody>
            <a:bodyPr wrap="none" anchor="ctr">
              <a:prstTxWarp prst="textNoShape">
                <a:avLst/>
              </a:prstTxWarp>
              <a:flatTx/>
            </a:bodyPr>
            <a:lstStyle/>
            <a:p>
              <a:pPr eaLnBrk="0" hangingPunct="0"/>
              <a:endParaRPr lang="en-US" sz="1400"/>
            </a:p>
          </p:txBody>
        </p:sp>
        <p:sp>
          <p:nvSpPr>
            <p:cNvPr id="20487" name="Oval 7"/>
            <p:cNvSpPr>
              <a:spLocks noChangeArrowheads="1"/>
            </p:cNvSpPr>
            <p:nvPr/>
          </p:nvSpPr>
          <p:spPr bwMode="auto">
            <a:xfrm>
              <a:off x="2064" y="1056"/>
              <a:ext cx="240" cy="48"/>
            </a:xfrm>
            <a:prstGeom prst="ellipse">
              <a:avLst/>
            </a:prstGeom>
            <a:solidFill>
              <a:schemeClr val="accent1"/>
            </a:solidFill>
            <a:ln w="9525">
              <a:round/>
              <a:headEnd/>
              <a:tailEnd/>
            </a:ln>
            <a:scene3d>
              <a:camera prst="legacyObliqueRight">
                <a:rot lat="0" lon="3000000" rev="0"/>
              </a:camera>
              <a:lightRig rig="legacyFlat1" dir="t"/>
            </a:scene3d>
            <a:sp3d extrusionH="100000" prstMaterial="legacyMatte">
              <a:bevelT w="13500" h="13500" prst="angle"/>
              <a:bevelB w="13500" h="13500" prst="angle"/>
              <a:extrusionClr>
                <a:srgbClr val="FFFF00"/>
              </a:extrusionClr>
            </a:sp3d>
          </p:spPr>
          <p:txBody>
            <a:bodyPr wrap="none" anchor="ctr">
              <a:prstTxWarp prst="textNoShape">
                <a:avLst/>
              </a:prstTxWarp>
              <a:flatTx/>
            </a:bodyPr>
            <a:lstStyle/>
            <a:p>
              <a:pPr eaLnBrk="0" hangingPunct="0"/>
              <a:endParaRPr lang="en-US" sz="1400"/>
            </a:p>
          </p:txBody>
        </p:sp>
        <p:sp>
          <p:nvSpPr>
            <p:cNvPr id="20488" name="Line 8"/>
            <p:cNvSpPr>
              <a:spLocks noChangeShapeType="1"/>
            </p:cNvSpPr>
            <p:nvPr/>
          </p:nvSpPr>
          <p:spPr bwMode="auto">
            <a:xfrm>
              <a:off x="303" y="1104"/>
              <a:ext cx="0" cy="960"/>
            </a:xfrm>
            <a:prstGeom prst="line">
              <a:avLst/>
            </a:prstGeom>
            <a:noFill/>
            <a:ln w="76200">
              <a:solidFill>
                <a:schemeClr val="hlink"/>
              </a:solidFill>
              <a:round/>
              <a:headEnd/>
              <a:tailEnd/>
            </a:ln>
          </p:spPr>
          <p:txBody>
            <a:bodyPr wrap="none" anchor="ctr">
              <a:prstTxWarp prst="textNoShape">
                <a:avLst/>
              </a:prstTxWarp>
            </a:bodyPr>
            <a:lstStyle/>
            <a:p>
              <a:endParaRPr lang="en-US"/>
            </a:p>
          </p:txBody>
        </p:sp>
        <p:sp>
          <p:nvSpPr>
            <p:cNvPr id="20489" name="Line 9"/>
            <p:cNvSpPr>
              <a:spLocks noChangeShapeType="1"/>
            </p:cNvSpPr>
            <p:nvPr/>
          </p:nvSpPr>
          <p:spPr bwMode="auto">
            <a:xfrm>
              <a:off x="303" y="2448"/>
              <a:ext cx="0" cy="960"/>
            </a:xfrm>
            <a:prstGeom prst="line">
              <a:avLst/>
            </a:prstGeom>
            <a:noFill/>
            <a:ln w="76200">
              <a:solidFill>
                <a:srgbClr val="FF0000"/>
              </a:solidFill>
              <a:round/>
              <a:headEnd/>
              <a:tailEnd/>
            </a:ln>
          </p:spPr>
          <p:txBody>
            <a:bodyPr wrap="none" anchor="ctr">
              <a:prstTxWarp prst="textNoShape">
                <a:avLst/>
              </a:prstTxWarp>
            </a:bodyPr>
            <a:lstStyle/>
            <a:p>
              <a:endParaRPr lang="en-US"/>
            </a:p>
          </p:txBody>
        </p:sp>
        <p:sp>
          <p:nvSpPr>
            <p:cNvPr id="20490" name="Line 10"/>
            <p:cNvSpPr>
              <a:spLocks noChangeShapeType="1"/>
            </p:cNvSpPr>
            <p:nvPr/>
          </p:nvSpPr>
          <p:spPr bwMode="auto">
            <a:xfrm>
              <a:off x="768" y="2208"/>
              <a:ext cx="480" cy="0"/>
            </a:xfrm>
            <a:prstGeom prst="line">
              <a:avLst/>
            </a:prstGeom>
            <a:noFill/>
            <a:ln w="28575">
              <a:solidFill>
                <a:schemeClr val="tx1"/>
              </a:solidFill>
              <a:round/>
              <a:headEnd/>
              <a:tailEnd type="triangle" w="med" len="med"/>
            </a:ln>
          </p:spPr>
          <p:txBody>
            <a:bodyPr wrap="none" anchor="ctr">
              <a:prstTxWarp prst="textNoShape">
                <a:avLst/>
              </a:prstTxWarp>
            </a:bodyPr>
            <a:lstStyle/>
            <a:p>
              <a:endParaRPr lang="en-US"/>
            </a:p>
          </p:txBody>
        </p:sp>
        <p:sp>
          <p:nvSpPr>
            <p:cNvPr id="20491" name="Text Box 11"/>
            <p:cNvSpPr txBox="1">
              <a:spLocks noChangeArrowheads="1"/>
            </p:cNvSpPr>
            <p:nvPr/>
          </p:nvSpPr>
          <p:spPr bwMode="auto">
            <a:xfrm>
              <a:off x="576" y="2284"/>
              <a:ext cx="791" cy="212"/>
            </a:xfrm>
            <a:prstGeom prst="rect">
              <a:avLst/>
            </a:prstGeom>
            <a:noFill/>
            <a:ln w="9525">
              <a:noFill/>
              <a:miter lim="800000"/>
              <a:headEnd/>
              <a:tailEnd/>
            </a:ln>
          </p:spPr>
          <p:txBody>
            <a:bodyPr wrap="none">
              <a:prstTxWarp prst="textNoShape">
                <a:avLst/>
              </a:prstTxWarp>
              <a:spAutoFit/>
            </a:bodyPr>
            <a:lstStyle/>
            <a:p>
              <a:pPr eaLnBrk="0" hangingPunct="0"/>
              <a:r>
                <a:rPr lang="en-US" sz="1600" b="1">
                  <a:latin typeface="Palatino" pitchFamily="1" charset="0"/>
                </a:rPr>
                <a:t>Replication</a:t>
              </a:r>
              <a:endParaRPr lang="en-US" sz="2000" b="1">
                <a:latin typeface="Palatino" pitchFamily="1" charset="0"/>
              </a:endParaRPr>
            </a:p>
          </p:txBody>
        </p:sp>
        <p:sp>
          <p:nvSpPr>
            <p:cNvPr id="20492" name="Line 12"/>
            <p:cNvSpPr>
              <a:spLocks noChangeShapeType="1"/>
            </p:cNvSpPr>
            <p:nvPr/>
          </p:nvSpPr>
          <p:spPr bwMode="auto">
            <a:xfrm>
              <a:off x="1440" y="2784"/>
              <a:ext cx="0" cy="960"/>
            </a:xfrm>
            <a:prstGeom prst="line">
              <a:avLst/>
            </a:prstGeom>
            <a:noFill/>
            <a:ln w="76200">
              <a:solidFill>
                <a:srgbClr val="FF0000"/>
              </a:solidFill>
              <a:round/>
              <a:headEnd/>
              <a:tailEnd/>
            </a:ln>
          </p:spPr>
          <p:txBody>
            <a:bodyPr wrap="none" anchor="ctr">
              <a:prstTxWarp prst="textNoShape">
                <a:avLst/>
              </a:prstTxWarp>
            </a:bodyPr>
            <a:lstStyle/>
            <a:p>
              <a:endParaRPr lang="en-US"/>
            </a:p>
          </p:txBody>
        </p:sp>
        <p:sp>
          <p:nvSpPr>
            <p:cNvPr id="20493" name="Line 13"/>
            <p:cNvSpPr>
              <a:spLocks noChangeShapeType="1"/>
            </p:cNvSpPr>
            <p:nvPr/>
          </p:nvSpPr>
          <p:spPr bwMode="auto">
            <a:xfrm>
              <a:off x="1344" y="2784"/>
              <a:ext cx="0" cy="960"/>
            </a:xfrm>
            <a:prstGeom prst="line">
              <a:avLst/>
            </a:prstGeom>
            <a:noFill/>
            <a:ln w="76200">
              <a:solidFill>
                <a:srgbClr val="FF0000"/>
              </a:solidFill>
              <a:round/>
              <a:headEnd/>
              <a:tailEnd/>
            </a:ln>
          </p:spPr>
          <p:txBody>
            <a:bodyPr wrap="none" anchor="ctr">
              <a:prstTxWarp prst="textNoShape">
                <a:avLst/>
              </a:prstTxWarp>
            </a:bodyPr>
            <a:lstStyle/>
            <a:p>
              <a:endParaRPr lang="en-US"/>
            </a:p>
          </p:txBody>
        </p:sp>
        <p:sp>
          <p:nvSpPr>
            <p:cNvPr id="20494" name="Line 14"/>
            <p:cNvSpPr>
              <a:spLocks noChangeShapeType="1"/>
            </p:cNvSpPr>
            <p:nvPr/>
          </p:nvSpPr>
          <p:spPr bwMode="auto">
            <a:xfrm>
              <a:off x="1344" y="2905"/>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495" name="Line 15"/>
            <p:cNvSpPr>
              <a:spLocks noChangeShapeType="1"/>
            </p:cNvSpPr>
            <p:nvPr/>
          </p:nvSpPr>
          <p:spPr bwMode="auto">
            <a:xfrm>
              <a:off x="1344" y="2961"/>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496" name="Line 16"/>
            <p:cNvSpPr>
              <a:spLocks noChangeShapeType="1"/>
            </p:cNvSpPr>
            <p:nvPr/>
          </p:nvSpPr>
          <p:spPr bwMode="auto">
            <a:xfrm>
              <a:off x="1344" y="3067"/>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497" name="Line 17"/>
            <p:cNvSpPr>
              <a:spLocks noChangeShapeType="1"/>
            </p:cNvSpPr>
            <p:nvPr/>
          </p:nvSpPr>
          <p:spPr bwMode="auto">
            <a:xfrm>
              <a:off x="1344" y="3193"/>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498" name="Line 18"/>
            <p:cNvSpPr>
              <a:spLocks noChangeShapeType="1"/>
            </p:cNvSpPr>
            <p:nvPr/>
          </p:nvSpPr>
          <p:spPr bwMode="auto">
            <a:xfrm>
              <a:off x="1344" y="3289"/>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499" name="Line 19"/>
            <p:cNvSpPr>
              <a:spLocks noChangeShapeType="1"/>
            </p:cNvSpPr>
            <p:nvPr/>
          </p:nvSpPr>
          <p:spPr bwMode="auto">
            <a:xfrm>
              <a:off x="1344" y="3385"/>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00" name="Line 20"/>
            <p:cNvSpPr>
              <a:spLocks noChangeShapeType="1"/>
            </p:cNvSpPr>
            <p:nvPr/>
          </p:nvSpPr>
          <p:spPr bwMode="auto">
            <a:xfrm>
              <a:off x="1344" y="3481"/>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01" name="Line 21"/>
            <p:cNvSpPr>
              <a:spLocks noChangeShapeType="1"/>
            </p:cNvSpPr>
            <p:nvPr/>
          </p:nvSpPr>
          <p:spPr bwMode="auto">
            <a:xfrm>
              <a:off x="1344" y="3577"/>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02" name="Line 22"/>
            <p:cNvSpPr>
              <a:spLocks noChangeShapeType="1"/>
            </p:cNvSpPr>
            <p:nvPr/>
          </p:nvSpPr>
          <p:spPr bwMode="auto">
            <a:xfrm>
              <a:off x="1344" y="3673"/>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03" name="Line 23"/>
            <p:cNvSpPr>
              <a:spLocks noChangeShapeType="1"/>
            </p:cNvSpPr>
            <p:nvPr/>
          </p:nvSpPr>
          <p:spPr bwMode="auto">
            <a:xfrm>
              <a:off x="1344" y="2837"/>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04" name="Line 24"/>
            <p:cNvSpPr>
              <a:spLocks noChangeShapeType="1"/>
            </p:cNvSpPr>
            <p:nvPr/>
          </p:nvSpPr>
          <p:spPr bwMode="auto">
            <a:xfrm>
              <a:off x="1920" y="2208"/>
              <a:ext cx="624" cy="0"/>
            </a:xfrm>
            <a:prstGeom prst="line">
              <a:avLst/>
            </a:prstGeom>
            <a:noFill/>
            <a:ln w="28575">
              <a:solidFill>
                <a:schemeClr val="tx1"/>
              </a:solidFill>
              <a:round/>
              <a:headEnd/>
              <a:tailEnd type="triangle" w="med" len="med"/>
            </a:ln>
          </p:spPr>
          <p:txBody>
            <a:bodyPr wrap="none" anchor="ctr">
              <a:prstTxWarp prst="textNoShape">
                <a:avLst/>
              </a:prstTxWarp>
            </a:bodyPr>
            <a:lstStyle/>
            <a:p>
              <a:endParaRPr lang="en-US"/>
            </a:p>
          </p:txBody>
        </p:sp>
        <p:sp>
          <p:nvSpPr>
            <p:cNvPr id="20505" name="Text Box 25"/>
            <p:cNvSpPr txBox="1">
              <a:spLocks noChangeArrowheads="1"/>
            </p:cNvSpPr>
            <p:nvPr/>
          </p:nvSpPr>
          <p:spPr bwMode="auto">
            <a:xfrm>
              <a:off x="1527" y="2284"/>
              <a:ext cx="1538" cy="523"/>
            </a:xfrm>
            <a:prstGeom prst="rect">
              <a:avLst/>
            </a:prstGeom>
            <a:noFill/>
            <a:ln w="9525">
              <a:noFill/>
              <a:miter lim="800000"/>
              <a:headEnd/>
              <a:tailEnd/>
            </a:ln>
          </p:spPr>
          <p:txBody>
            <a:bodyPr wrap="none">
              <a:prstTxWarp prst="textNoShape">
                <a:avLst/>
              </a:prstTxWarp>
              <a:spAutoFit/>
            </a:bodyPr>
            <a:lstStyle/>
            <a:p>
              <a:pPr algn="ctr" eaLnBrk="0" hangingPunct="0"/>
              <a:r>
                <a:rPr lang="en-US" sz="1600" b="1">
                  <a:latin typeface="Palatino" pitchFamily="1" charset="0"/>
                </a:rPr>
                <a:t>Homolog Pairing</a:t>
              </a:r>
            </a:p>
            <a:p>
              <a:pPr algn="ctr" eaLnBrk="0" hangingPunct="0"/>
              <a:r>
                <a:rPr lang="en-US" sz="1600" b="1">
                  <a:latin typeface="Palatino" pitchFamily="1" charset="0"/>
                </a:rPr>
                <a:t>Recombination</a:t>
              </a:r>
            </a:p>
            <a:p>
              <a:pPr algn="ctr" eaLnBrk="0" hangingPunct="0"/>
              <a:r>
                <a:rPr lang="en-US" sz="1600" b="1">
                  <a:latin typeface="Palatino" pitchFamily="1" charset="0"/>
                </a:rPr>
                <a:t>Synaptonemal Complex</a:t>
              </a:r>
            </a:p>
          </p:txBody>
        </p:sp>
        <p:sp>
          <p:nvSpPr>
            <p:cNvPr id="20506" name="Oval 26"/>
            <p:cNvSpPr>
              <a:spLocks noChangeArrowheads="1"/>
            </p:cNvSpPr>
            <p:nvPr/>
          </p:nvSpPr>
          <p:spPr bwMode="auto">
            <a:xfrm>
              <a:off x="48" y="960"/>
              <a:ext cx="528" cy="2688"/>
            </a:xfrm>
            <a:prstGeom prst="ellipse">
              <a:avLst/>
            </a:prstGeom>
            <a:noFill/>
            <a:ln w="12700">
              <a:solidFill>
                <a:schemeClr val="tx1"/>
              </a:solidFill>
              <a:round/>
              <a:headEnd/>
              <a:tailEnd/>
            </a:ln>
          </p:spPr>
          <p:txBody>
            <a:bodyPr wrap="none" anchor="ctr">
              <a:prstTxWarp prst="textNoShape">
                <a:avLst/>
              </a:prstTxWarp>
            </a:bodyPr>
            <a:lstStyle/>
            <a:p>
              <a:pPr eaLnBrk="0" hangingPunct="0"/>
              <a:endParaRPr lang="en-US" sz="1400"/>
            </a:p>
          </p:txBody>
        </p:sp>
        <p:sp>
          <p:nvSpPr>
            <p:cNvPr id="20507" name="Oval 27"/>
            <p:cNvSpPr>
              <a:spLocks noChangeArrowheads="1"/>
            </p:cNvSpPr>
            <p:nvPr/>
          </p:nvSpPr>
          <p:spPr bwMode="auto">
            <a:xfrm>
              <a:off x="1319" y="2966"/>
              <a:ext cx="144" cy="96"/>
            </a:xfrm>
            <a:prstGeom prst="ellipse">
              <a:avLst/>
            </a:prstGeom>
            <a:solidFill>
              <a:srgbClr val="FF0000"/>
            </a:solidFill>
            <a:ln w="9525">
              <a:solidFill>
                <a:schemeClr val="bg1"/>
              </a:solidFill>
              <a:round/>
              <a:headEnd/>
              <a:tailEnd/>
            </a:ln>
          </p:spPr>
          <p:txBody>
            <a:bodyPr wrap="none" anchor="ctr">
              <a:prstTxWarp prst="textNoShape">
                <a:avLst/>
              </a:prstTxWarp>
            </a:bodyPr>
            <a:lstStyle/>
            <a:p>
              <a:pPr eaLnBrk="0" hangingPunct="0"/>
              <a:endParaRPr lang="en-US" sz="1400"/>
            </a:p>
          </p:txBody>
        </p:sp>
        <p:sp>
          <p:nvSpPr>
            <p:cNvPr id="20508" name="Oval 28"/>
            <p:cNvSpPr>
              <a:spLocks noChangeArrowheads="1"/>
            </p:cNvSpPr>
            <p:nvPr/>
          </p:nvSpPr>
          <p:spPr bwMode="auto">
            <a:xfrm>
              <a:off x="267" y="2592"/>
              <a:ext cx="84" cy="96"/>
            </a:xfrm>
            <a:prstGeom prst="ellipse">
              <a:avLst/>
            </a:prstGeom>
            <a:solidFill>
              <a:srgbClr val="FF0000"/>
            </a:solidFill>
            <a:ln w="9525">
              <a:solidFill>
                <a:schemeClr val="bg1"/>
              </a:solidFill>
              <a:round/>
              <a:headEnd/>
              <a:tailEnd/>
            </a:ln>
          </p:spPr>
          <p:txBody>
            <a:bodyPr wrap="none" anchor="ctr">
              <a:prstTxWarp prst="textNoShape">
                <a:avLst/>
              </a:prstTxWarp>
            </a:bodyPr>
            <a:lstStyle/>
            <a:p>
              <a:pPr eaLnBrk="0" hangingPunct="0"/>
              <a:endParaRPr lang="en-US" sz="1400"/>
            </a:p>
          </p:txBody>
        </p:sp>
        <p:sp>
          <p:nvSpPr>
            <p:cNvPr id="20509" name="Oval 29"/>
            <p:cNvSpPr>
              <a:spLocks noChangeArrowheads="1"/>
            </p:cNvSpPr>
            <p:nvPr/>
          </p:nvSpPr>
          <p:spPr bwMode="auto">
            <a:xfrm>
              <a:off x="260" y="1258"/>
              <a:ext cx="84" cy="96"/>
            </a:xfrm>
            <a:prstGeom prst="ellipse">
              <a:avLst/>
            </a:prstGeom>
            <a:solidFill>
              <a:schemeClr val="hlink"/>
            </a:solidFill>
            <a:ln w="9525">
              <a:solidFill>
                <a:schemeClr val="bg1"/>
              </a:solidFill>
              <a:round/>
              <a:headEnd/>
              <a:tailEnd/>
            </a:ln>
          </p:spPr>
          <p:txBody>
            <a:bodyPr wrap="none" anchor="ctr">
              <a:prstTxWarp prst="textNoShape">
                <a:avLst/>
              </a:prstTxWarp>
            </a:bodyPr>
            <a:lstStyle/>
            <a:p>
              <a:pPr eaLnBrk="0" hangingPunct="0"/>
              <a:endParaRPr lang="en-US" sz="1400"/>
            </a:p>
          </p:txBody>
        </p:sp>
        <p:sp>
          <p:nvSpPr>
            <p:cNvPr id="20510" name="Line 30"/>
            <p:cNvSpPr>
              <a:spLocks noChangeShapeType="1"/>
            </p:cNvSpPr>
            <p:nvPr/>
          </p:nvSpPr>
          <p:spPr bwMode="auto">
            <a:xfrm>
              <a:off x="1344" y="480"/>
              <a:ext cx="0" cy="960"/>
            </a:xfrm>
            <a:prstGeom prst="line">
              <a:avLst/>
            </a:prstGeom>
            <a:noFill/>
            <a:ln w="76200">
              <a:solidFill>
                <a:schemeClr val="hlink"/>
              </a:solidFill>
              <a:round/>
              <a:headEnd/>
              <a:tailEnd/>
            </a:ln>
          </p:spPr>
          <p:txBody>
            <a:bodyPr wrap="none" anchor="ctr">
              <a:prstTxWarp prst="textNoShape">
                <a:avLst/>
              </a:prstTxWarp>
            </a:bodyPr>
            <a:lstStyle/>
            <a:p>
              <a:endParaRPr lang="en-US"/>
            </a:p>
          </p:txBody>
        </p:sp>
        <p:sp>
          <p:nvSpPr>
            <p:cNvPr id="20511" name="Line 31"/>
            <p:cNvSpPr>
              <a:spLocks noChangeShapeType="1"/>
            </p:cNvSpPr>
            <p:nvPr/>
          </p:nvSpPr>
          <p:spPr bwMode="auto">
            <a:xfrm>
              <a:off x="1440" y="480"/>
              <a:ext cx="0" cy="960"/>
            </a:xfrm>
            <a:prstGeom prst="line">
              <a:avLst/>
            </a:prstGeom>
            <a:noFill/>
            <a:ln w="76200">
              <a:solidFill>
                <a:schemeClr val="hlink"/>
              </a:solidFill>
              <a:round/>
              <a:headEnd/>
              <a:tailEnd/>
            </a:ln>
          </p:spPr>
          <p:txBody>
            <a:bodyPr wrap="none" anchor="ctr">
              <a:prstTxWarp prst="textNoShape">
                <a:avLst/>
              </a:prstTxWarp>
            </a:bodyPr>
            <a:lstStyle/>
            <a:p>
              <a:endParaRPr lang="en-US"/>
            </a:p>
          </p:txBody>
        </p:sp>
        <p:sp>
          <p:nvSpPr>
            <p:cNvPr id="20512" name="Line 32"/>
            <p:cNvSpPr>
              <a:spLocks noChangeShapeType="1"/>
            </p:cNvSpPr>
            <p:nvPr/>
          </p:nvSpPr>
          <p:spPr bwMode="auto">
            <a:xfrm>
              <a:off x="1344" y="624"/>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13" name="Line 33"/>
            <p:cNvSpPr>
              <a:spLocks noChangeShapeType="1"/>
            </p:cNvSpPr>
            <p:nvPr/>
          </p:nvSpPr>
          <p:spPr bwMode="auto">
            <a:xfrm>
              <a:off x="1344" y="720"/>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14" name="Line 34"/>
            <p:cNvSpPr>
              <a:spLocks noChangeShapeType="1"/>
            </p:cNvSpPr>
            <p:nvPr/>
          </p:nvSpPr>
          <p:spPr bwMode="auto">
            <a:xfrm>
              <a:off x="1344" y="816"/>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15" name="Line 35"/>
            <p:cNvSpPr>
              <a:spLocks noChangeShapeType="1"/>
            </p:cNvSpPr>
            <p:nvPr/>
          </p:nvSpPr>
          <p:spPr bwMode="auto">
            <a:xfrm>
              <a:off x="1344" y="912"/>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16" name="Line 36"/>
            <p:cNvSpPr>
              <a:spLocks noChangeShapeType="1"/>
            </p:cNvSpPr>
            <p:nvPr/>
          </p:nvSpPr>
          <p:spPr bwMode="auto">
            <a:xfrm>
              <a:off x="1344" y="1008"/>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17" name="Line 37"/>
            <p:cNvSpPr>
              <a:spLocks noChangeShapeType="1"/>
            </p:cNvSpPr>
            <p:nvPr/>
          </p:nvSpPr>
          <p:spPr bwMode="auto">
            <a:xfrm>
              <a:off x="1344" y="1104"/>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18" name="Line 38"/>
            <p:cNvSpPr>
              <a:spLocks noChangeShapeType="1"/>
            </p:cNvSpPr>
            <p:nvPr/>
          </p:nvSpPr>
          <p:spPr bwMode="auto">
            <a:xfrm>
              <a:off x="1344" y="1200"/>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19" name="Line 39"/>
            <p:cNvSpPr>
              <a:spLocks noChangeShapeType="1"/>
            </p:cNvSpPr>
            <p:nvPr/>
          </p:nvSpPr>
          <p:spPr bwMode="auto">
            <a:xfrm>
              <a:off x="1344" y="1296"/>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20" name="Line 40"/>
            <p:cNvSpPr>
              <a:spLocks noChangeShapeType="1"/>
            </p:cNvSpPr>
            <p:nvPr/>
          </p:nvSpPr>
          <p:spPr bwMode="auto">
            <a:xfrm>
              <a:off x="1344" y="1392"/>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21" name="Line 41"/>
            <p:cNvSpPr>
              <a:spLocks noChangeShapeType="1"/>
            </p:cNvSpPr>
            <p:nvPr/>
          </p:nvSpPr>
          <p:spPr bwMode="auto">
            <a:xfrm>
              <a:off x="1344" y="556"/>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22" name="Oval 42"/>
            <p:cNvSpPr>
              <a:spLocks noChangeArrowheads="1"/>
            </p:cNvSpPr>
            <p:nvPr/>
          </p:nvSpPr>
          <p:spPr bwMode="auto">
            <a:xfrm>
              <a:off x="1319" y="672"/>
              <a:ext cx="144" cy="96"/>
            </a:xfrm>
            <a:prstGeom prst="ellipse">
              <a:avLst/>
            </a:prstGeom>
            <a:solidFill>
              <a:schemeClr val="hlink"/>
            </a:solidFill>
            <a:ln w="9525">
              <a:solidFill>
                <a:schemeClr val="bg1"/>
              </a:solidFill>
              <a:round/>
              <a:headEnd/>
              <a:tailEnd/>
            </a:ln>
          </p:spPr>
          <p:txBody>
            <a:bodyPr wrap="none" anchor="ctr">
              <a:prstTxWarp prst="textNoShape">
                <a:avLst/>
              </a:prstTxWarp>
            </a:bodyPr>
            <a:lstStyle/>
            <a:p>
              <a:pPr eaLnBrk="0" hangingPunct="0"/>
              <a:endParaRPr lang="en-US" sz="1400"/>
            </a:p>
          </p:txBody>
        </p:sp>
        <p:grpSp>
          <p:nvGrpSpPr>
            <p:cNvPr id="3" name="Group 43"/>
            <p:cNvGrpSpPr>
              <a:grpSpLocks/>
            </p:cNvGrpSpPr>
            <p:nvPr/>
          </p:nvGrpSpPr>
          <p:grpSpPr bwMode="auto">
            <a:xfrm>
              <a:off x="2016" y="960"/>
              <a:ext cx="432" cy="960"/>
              <a:chOff x="1945" y="912"/>
              <a:chExt cx="432" cy="960"/>
            </a:xfrm>
          </p:grpSpPr>
          <p:sp>
            <p:nvSpPr>
              <p:cNvPr id="20573" name="Line 44"/>
              <p:cNvSpPr>
                <a:spLocks noChangeShapeType="1"/>
              </p:cNvSpPr>
              <p:nvPr/>
            </p:nvSpPr>
            <p:spPr bwMode="auto">
              <a:xfrm>
                <a:off x="1968" y="912"/>
                <a:ext cx="0" cy="960"/>
              </a:xfrm>
              <a:prstGeom prst="line">
                <a:avLst/>
              </a:prstGeom>
              <a:noFill/>
              <a:ln w="76200">
                <a:solidFill>
                  <a:schemeClr val="hlink"/>
                </a:solidFill>
                <a:round/>
                <a:headEnd/>
                <a:tailEnd/>
              </a:ln>
            </p:spPr>
            <p:txBody>
              <a:bodyPr wrap="none" anchor="ctr">
                <a:prstTxWarp prst="textNoShape">
                  <a:avLst/>
                </a:prstTxWarp>
              </a:bodyPr>
              <a:lstStyle/>
              <a:p>
                <a:endParaRPr lang="en-US"/>
              </a:p>
            </p:txBody>
          </p:sp>
          <p:sp>
            <p:nvSpPr>
              <p:cNvPr id="20574" name="Line 45"/>
              <p:cNvSpPr>
                <a:spLocks noChangeShapeType="1"/>
              </p:cNvSpPr>
              <p:nvPr/>
            </p:nvSpPr>
            <p:spPr bwMode="auto">
              <a:xfrm>
                <a:off x="2064" y="912"/>
                <a:ext cx="0" cy="336"/>
              </a:xfrm>
              <a:prstGeom prst="line">
                <a:avLst/>
              </a:prstGeom>
              <a:noFill/>
              <a:ln w="76200">
                <a:solidFill>
                  <a:schemeClr val="hlink"/>
                </a:solidFill>
                <a:round/>
                <a:headEnd/>
                <a:tailEnd/>
              </a:ln>
            </p:spPr>
            <p:txBody>
              <a:bodyPr wrap="none" anchor="ctr">
                <a:prstTxWarp prst="textNoShape">
                  <a:avLst/>
                </a:prstTxWarp>
              </a:bodyPr>
              <a:lstStyle/>
              <a:p>
                <a:endParaRPr lang="en-US"/>
              </a:p>
            </p:txBody>
          </p:sp>
          <p:sp>
            <p:nvSpPr>
              <p:cNvPr id="20575" name="Line 46"/>
              <p:cNvSpPr>
                <a:spLocks noChangeShapeType="1"/>
              </p:cNvSpPr>
              <p:nvPr/>
            </p:nvSpPr>
            <p:spPr bwMode="auto">
              <a:xfrm>
                <a:off x="1968" y="1056"/>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76" name="Line 47"/>
              <p:cNvSpPr>
                <a:spLocks noChangeShapeType="1"/>
              </p:cNvSpPr>
              <p:nvPr/>
            </p:nvSpPr>
            <p:spPr bwMode="auto">
              <a:xfrm>
                <a:off x="1968" y="1248"/>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77" name="Line 48"/>
              <p:cNvSpPr>
                <a:spLocks noChangeShapeType="1"/>
              </p:cNvSpPr>
              <p:nvPr/>
            </p:nvSpPr>
            <p:spPr bwMode="auto">
              <a:xfrm flipV="1">
                <a:off x="1968" y="1296"/>
                <a:ext cx="144" cy="48"/>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78" name="Line 49"/>
              <p:cNvSpPr>
                <a:spLocks noChangeShapeType="1"/>
              </p:cNvSpPr>
              <p:nvPr/>
            </p:nvSpPr>
            <p:spPr bwMode="auto">
              <a:xfrm>
                <a:off x="1968" y="1440"/>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79" name="Line 50"/>
              <p:cNvSpPr>
                <a:spLocks noChangeShapeType="1"/>
              </p:cNvSpPr>
              <p:nvPr/>
            </p:nvSpPr>
            <p:spPr bwMode="auto">
              <a:xfrm>
                <a:off x="1968" y="1536"/>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80" name="Line 51"/>
              <p:cNvSpPr>
                <a:spLocks noChangeShapeType="1"/>
              </p:cNvSpPr>
              <p:nvPr/>
            </p:nvSpPr>
            <p:spPr bwMode="auto">
              <a:xfrm>
                <a:off x="1968" y="1728"/>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81" name="Line 52"/>
              <p:cNvSpPr>
                <a:spLocks noChangeShapeType="1"/>
              </p:cNvSpPr>
              <p:nvPr/>
            </p:nvSpPr>
            <p:spPr bwMode="auto">
              <a:xfrm>
                <a:off x="1968" y="1824"/>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82" name="Line 53"/>
              <p:cNvSpPr>
                <a:spLocks noChangeShapeType="1"/>
              </p:cNvSpPr>
              <p:nvPr/>
            </p:nvSpPr>
            <p:spPr bwMode="auto">
              <a:xfrm>
                <a:off x="1968" y="988"/>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83" name="Line 54"/>
              <p:cNvSpPr>
                <a:spLocks noChangeShapeType="1"/>
              </p:cNvSpPr>
              <p:nvPr/>
            </p:nvSpPr>
            <p:spPr bwMode="auto">
              <a:xfrm>
                <a:off x="2352" y="912"/>
                <a:ext cx="0" cy="639"/>
              </a:xfrm>
              <a:prstGeom prst="line">
                <a:avLst/>
              </a:prstGeom>
              <a:noFill/>
              <a:ln w="76200">
                <a:solidFill>
                  <a:srgbClr val="FF0000"/>
                </a:solidFill>
                <a:round/>
                <a:headEnd/>
                <a:tailEnd/>
              </a:ln>
            </p:spPr>
            <p:txBody>
              <a:bodyPr wrap="none" anchor="ctr">
                <a:prstTxWarp prst="textNoShape">
                  <a:avLst/>
                </a:prstTxWarp>
              </a:bodyPr>
              <a:lstStyle/>
              <a:p>
                <a:endParaRPr lang="en-US"/>
              </a:p>
            </p:txBody>
          </p:sp>
          <p:sp>
            <p:nvSpPr>
              <p:cNvPr id="20584" name="Line 55"/>
              <p:cNvSpPr>
                <a:spLocks noChangeShapeType="1"/>
              </p:cNvSpPr>
              <p:nvPr/>
            </p:nvSpPr>
            <p:spPr bwMode="auto">
              <a:xfrm>
                <a:off x="2256" y="912"/>
                <a:ext cx="0" cy="336"/>
              </a:xfrm>
              <a:prstGeom prst="line">
                <a:avLst/>
              </a:prstGeom>
              <a:noFill/>
              <a:ln w="76200">
                <a:solidFill>
                  <a:srgbClr val="FF0000"/>
                </a:solidFill>
                <a:round/>
                <a:headEnd/>
                <a:tailEnd/>
              </a:ln>
            </p:spPr>
            <p:txBody>
              <a:bodyPr wrap="none" anchor="ctr">
                <a:prstTxWarp prst="textNoShape">
                  <a:avLst/>
                </a:prstTxWarp>
              </a:bodyPr>
              <a:lstStyle/>
              <a:p>
                <a:endParaRPr lang="en-US"/>
              </a:p>
            </p:txBody>
          </p:sp>
          <p:sp>
            <p:nvSpPr>
              <p:cNvPr id="20585" name="Line 56"/>
              <p:cNvSpPr>
                <a:spLocks noChangeShapeType="1"/>
              </p:cNvSpPr>
              <p:nvPr/>
            </p:nvSpPr>
            <p:spPr bwMode="auto">
              <a:xfrm>
                <a:off x="2256" y="1033"/>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86" name="Line 57"/>
              <p:cNvSpPr>
                <a:spLocks noChangeShapeType="1"/>
              </p:cNvSpPr>
              <p:nvPr/>
            </p:nvSpPr>
            <p:spPr bwMode="auto">
              <a:xfrm>
                <a:off x="2256" y="1225"/>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87" name="Line 58"/>
              <p:cNvSpPr>
                <a:spLocks noChangeShapeType="1"/>
              </p:cNvSpPr>
              <p:nvPr/>
            </p:nvSpPr>
            <p:spPr bwMode="auto">
              <a:xfrm>
                <a:off x="2256" y="1296"/>
                <a:ext cx="96" cy="25"/>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88" name="Line 59"/>
              <p:cNvSpPr>
                <a:spLocks noChangeShapeType="1"/>
              </p:cNvSpPr>
              <p:nvPr/>
            </p:nvSpPr>
            <p:spPr bwMode="auto">
              <a:xfrm flipV="1">
                <a:off x="2208" y="1417"/>
                <a:ext cx="144" cy="23"/>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89" name="Line 60"/>
              <p:cNvSpPr>
                <a:spLocks noChangeShapeType="1"/>
              </p:cNvSpPr>
              <p:nvPr/>
            </p:nvSpPr>
            <p:spPr bwMode="auto">
              <a:xfrm>
                <a:off x="2256" y="1513"/>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90" name="Line 61"/>
              <p:cNvSpPr>
                <a:spLocks noChangeShapeType="1"/>
              </p:cNvSpPr>
              <p:nvPr/>
            </p:nvSpPr>
            <p:spPr bwMode="auto">
              <a:xfrm>
                <a:off x="2256" y="1705"/>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91" name="Line 62"/>
              <p:cNvSpPr>
                <a:spLocks noChangeShapeType="1"/>
              </p:cNvSpPr>
              <p:nvPr/>
            </p:nvSpPr>
            <p:spPr bwMode="auto">
              <a:xfrm>
                <a:off x="2256" y="1801"/>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92" name="Line 63"/>
              <p:cNvSpPr>
                <a:spLocks noChangeShapeType="1"/>
              </p:cNvSpPr>
              <p:nvPr/>
            </p:nvSpPr>
            <p:spPr bwMode="auto">
              <a:xfrm>
                <a:off x="2256" y="970"/>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93" name="Line 64"/>
              <p:cNvSpPr>
                <a:spLocks noChangeShapeType="1"/>
              </p:cNvSpPr>
              <p:nvPr/>
            </p:nvSpPr>
            <p:spPr bwMode="auto">
              <a:xfrm rot="8859153">
                <a:off x="2112" y="1207"/>
                <a:ext cx="0" cy="182"/>
              </a:xfrm>
              <a:prstGeom prst="line">
                <a:avLst/>
              </a:prstGeom>
              <a:noFill/>
              <a:ln w="76200">
                <a:solidFill>
                  <a:schemeClr val="hlink"/>
                </a:solidFill>
                <a:round/>
                <a:headEnd/>
                <a:tailEnd/>
              </a:ln>
            </p:spPr>
            <p:txBody>
              <a:bodyPr wrap="none" anchor="ctr">
                <a:prstTxWarp prst="textNoShape">
                  <a:avLst/>
                </a:prstTxWarp>
              </a:bodyPr>
              <a:lstStyle/>
              <a:p>
                <a:endParaRPr lang="en-US"/>
              </a:p>
            </p:txBody>
          </p:sp>
          <p:sp>
            <p:nvSpPr>
              <p:cNvPr id="20594" name="Line 65"/>
              <p:cNvSpPr>
                <a:spLocks noChangeShapeType="1"/>
              </p:cNvSpPr>
              <p:nvPr/>
            </p:nvSpPr>
            <p:spPr bwMode="auto">
              <a:xfrm>
                <a:off x="2074" y="1455"/>
                <a:ext cx="0" cy="144"/>
              </a:xfrm>
              <a:prstGeom prst="line">
                <a:avLst/>
              </a:prstGeom>
              <a:noFill/>
              <a:ln w="76200">
                <a:solidFill>
                  <a:schemeClr val="hlink"/>
                </a:solidFill>
                <a:round/>
                <a:headEnd/>
                <a:tailEnd/>
              </a:ln>
            </p:spPr>
            <p:txBody>
              <a:bodyPr wrap="none" anchor="ctr">
                <a:prstTxWarp prst="textNoShape">
                  <a:avLst/>
                </a:prstTxWarp>
              </a:bodyPr>
              <a:lstStyle/>
              <a:p>
                <a:endParaRPr lang="en-US"/>
              </a:p>
            </p:txBody>
          </p:sp>
          <p:sp>
            <p:nvSpPr>
              <p:cNvPr id="20595" name="Line 66"/>
              <p:cNvSpPr>
                <a:spLocks noChangeShapeType="1"/>
              </p:cNvSpPr>
              <p:nvPr/>
            </p:nvSpPr>
            <p:spPr bwMode="auto">
              <a:xfrm rot="12740847" flipV="1">
                <a:off x="2112" y="1344"/>
                <a:ext cx="0" cy="144"/>
              </a:xfrm>
              <a:prstGeom prst="line">
                <a:avLst/>
              </a:prstGeom>
              <a:noFill/>
              <a:ln w="76200">
                <a:solidFill>
                  <a:schemeClr val="hlink"/>
                </a:solidFill>
                <a:round/>
                <a:headEnd/>
                <a:tailEnd/>
              </a:ln>
            </p:spPr>
            <p:txBody>
              <a:bodyPr wrap="none" anchor="ctr">
                <a:prstTxWarp prst="textNoShape">
                  <a:avLst/>
                </a:prstTxWarp>
              </a:bodyPr>
              <a:lstStyle/>
              <a:p>
                <a:endParaRPr lang="en-US"/>
              </a:p>
            </p:txBody>
          </p:sp>
          <p:sp>
            <p:nvSpPr>
              <p:cNvPr id="20596" name="Line 67"/>
              <p:cNvSpPr>
                <a:spLocks noChangeShapeType="1"/>
              </p:cNvSpPr>
              <p:nvPr/>
            </p:nvSpPr>
            <p:spPr bwMode="auto">
              <a:xfrm rot="14270700" flipH="1">
                <a:off x="2256" y="1490"/>
                <a:ext cx="14" cy="196"/>
              </a:xfrm>
              <a:prstGeom prst="line">
                <a:avLst/>
              </a:prstGeom>
              <a:noFill/>
              <a:ln w="76200">
                <a:solidFill>
                  <a:srgbClr val="FF0000"/>
                </a:solidFill>
                <a:round/>
                <a:headEnd/>
                <a:tailEnd/>
              </a:ln>
            </p:spPr>
            <p:txBody>
              <a:bodyPr wrap="none" anchor="ctr">
                <a:prstTxWarp prst="textNoShape">
                  <a:avLst/>
                </a:prstTxWarp>
              </a:bodyPr>
              <a:lstStyle/>
              <a:p>
                <a:endParaRPr lang="en-US"/>
              </a:p>
            </p:txBody>
          </p:sp>
          <p:sp>
            <p:nvSpPr>
              <p:cNvPr id="20597" name="Line 68"/>
              <p:cNvSpPr>
                <a:spLocks noChangeShapeType="1"/>
              </p:cNvSpPr>
              <p:nvPr/>
            </p:nvSpPr>
            <p:spPr bwMode="auto">
              <a:xfrm rot="12740847" flipH="1">
                <a:off x="2211" y="1210"/>
                <a:ext cx="0" cy="179"/>
              </a:xfrm>
              <a:prstGeom prst="line">
                <a:avLst/>
              </a:prstGeom>
              <a:noFill/>
              <a:ln w="76200">
                <a:solidFill>
                  <a:srgbClr val="FF0000"/>
                </a:solidFill>
                <a:round/>
                <a:headEnd/>
                <a:tailEnd/>
              </a:ln>
            </p:spPr>
            <p:txBody>
              <a:bodyPr wrap="none" anchor="ctr">
                <a:prstTxWarp prst="textNoShape">
                  <a:avLst/>
                </a:prstTxWarp>
              </a:bodyPr>
              <a:lstStyle/>
              <a:p>
                <a:endParaRPr lang="en-US"/>
              </a:p>
            </p:txBody>
          </p:sp>
          <p:sp>
            <p:nvSpPr>
              <p:cNvPr id="20598" name="Line 69"/>
              <p:cNvSpPr>
                <a:spLocks noChangeShapeType="1"/>
              </p:cNvSpPr>
              <p:nvPr/>
            </p:nvSpPr>
            <p:spPr bwMode="auto">
              <a:xfrm rot="8859153" flipH="1" flipV="1">
                <a:off x="2208" y="1344"/>
                <a:ext cx="0" cy="144"/>
              </a:xfrm>
              <a:prstGeom prst="line">
                <a:avLst/>
              </a:prstGeom>
              <a:noFill/>
              <a:ln w="76200">
                <a:solidFill>
                  <a:srgbClr val="FF0000"/>
                </a:solidFill>
                <a:round/>
                <a:headEnd/>
                <a:tailEnd/>
              </a:ln>
            </p:spPr>
            <p:txBody>
              <a:bodyPr wrap="none" anchor="ctr">
                <a:prstTxWarp prst="textNoShape">
                  <a:avLst/>
                </a:prstTxWarp>
              </a:bodyPr>
              <a:lstStyle/>
              <a:p>
                <a:endParaRPr lang="en-US"/>
              </a:p>
            </p:txBody>
          </p:sp>
          <p:sp>
            <p:nvSpPr>
              <p:cNvPr id="20599" name="Line 70"/>
              <p:cNvSpPr>
                <a:spLocks noChangeShapeType="1"/>
              </p:cNvSpPr>
              <p:nvPr/>
            </p:nvSpPr>
            <p:spPr bwMode="auto">
              <a:xfrm>
                <a:off x="2251" y="1463"/>
                <a:ext cx="5" cy="409"/>
              </a:xfrm>
              <a:prstGeom prst="line">
                <a:avLst/>
              </a:prstGeom>
              <a:noFill/>
              <a:ln w="76200">
                <a:solidFill>
                  <a:srgbClr val="FF0000"/>
                </a:solidFill>
                <a:round/>
                <a:headEnd/>
                <a:tailEnd/>
              </a:ln>
            </p:spPr>
            <p:txBody>
              <a:bodyPr wrap="none" anchor="ctr">
                <a:prstTxWarp prst="textNoShape">
                  <a:avLst/>
                </a:prstTxWarp>
              </a:bodyPr>
              <a:lstStyle/>
              <a:p>
                <a:endParaRPr lang="en-US"/>
              </a:p>
            </p:txBody>
          </p:sp>
          <p:sp>
            <p:nvSpPr>
              <p:cNvPr id="20600" name="Line 71"/>
              <p:cNvSpPr>
                <a:spLocks noChangeShapeType="1"/>
              </p:cNvSpPr>
              <p:nvPr/>
            </p:nvSpPr>
            <p:spPr bwMode="auto">
              <a:xfrm rot="7428828">
                <a:off x="2131" y="1540"/>
                <a:ext cx="0" cy="144"/>
              </a:xfrm>
              <a:prstGeom prst="line">
                <a:avLst/>
              </a:prstGeom>
              <a:noFill/>
              <a:ln w="76200">
                <a:solidFill>
                  <a:schemeClr val="hlink"/>
                </a:solidFill>
                <a:round/>
                <a:headEnd/>
                <a:tailEnd/>
              </a:ln>
            </p:spPr>
            <p:txBody>
              <a:bodyPr wrap="none" anchor="ctr">
                <a:prstTxWarp prst="textNoShape">
                  <a:avLst/>
                </a:prstTxWarp>
              </a:bodyPr>
              <a:lstStyle/>
              <a:p>
                <a:endParaRPr lang="en-US"/>
              </a:p>
            </p:txBody>
          </p:sp>
          <p:sp>
            <p:nvSpPr>
              <p:cNvPr id="20601" name="Line 72"/>
              <p:cNvSpPr>
                <a:spLocks noChangeShapeType="1"/>
              </p:cNvSpPr>
              <p:nvPr/>
            </p:nvSpPr>
            <p:spPr bwMode="auto">
              <a:xfrm>
                <a:off x="2347" y="1720"/>
                <a:ext cx="0" cy="144"/>
              </a:xfrm>
              <a:prstGeom prst="line">
                <a:avLst/>
              </a:prstGeom>
              <a:noFill/>
              <a:ln w="76200">
                <a:solidFill>
                  <a:srgbClr val="FF0000"/>
                </a:solidFill>
                <a:round/>
                <a:headEnd/>
                <a:tailEnd/>
              </a:ln>
            </p:spPr>
            <p:txBody>
              <a:bodyPr wrap="none" anchor="ctr">
                <a:prstTxWarp prst="textNoShape">
                  <a:avLst/>
                </a:prstTxWarp>
              </a:bodyPr>
              <a:lstStyle/>
              <a:p>
                <a:endParaRPr lang="en-US"/>
              </a:p>
            </p:txBody>
          </p:sp>
          <p:sp>
            <p:nvSpPr>
              <p:cNvPr id="20602" name="Line 73"/>
              <p:cNvSpPr>
                <a:spLocks noChangeShapeType="1"/>
              </p:cNvSpPr>
              <p:nvPr/>
            </p:nvSpPr>
            <p:spPr bwMode="auto">
              <a:xfrm rot="14171172" flipV="1">
                <a:off x="2131" y="1608"/>
                <a:ext cx="0" cy="144"/>
              </a:xfrm>
              <a:prstGeom prst="line">
                <a:avLst/>
              </a:prstGeom>
              <a:noFill/>
              <a:ln w="76200">
                <a:solidFill>
                  <a:schemeClr val="hlink"/>
                </a:solidFill>
                <a:round/>
                <a:headEnd/>
                <a:tailEnd/>
              </a:ln>
            </p:spPr>
            <p:txBody>
              <a:bodyPr wrap="none" anchor="ctr">
                <a:prstTxWarp prst="textNoShape">
                  <a:avLst/>
                </a:prstTxWarp>
              </a:bodyPr>
              <a:lstStyle/>
              <a:p>
                <a:endParaRPr lang="en-US"/>
              </a:p>
            </p:txBody>
          </p:sp>
          <p:sp>
            <p:nvSpPr>
              <p:cNvPr id="20603" name="Oval 74"/>
              <p:cNvSpPr>
                <a:spLocks noChangeArrowheads="1"/>
              </p:cNvSpPr>
              <p:nvPr/>
            </p:nvSpPr>
            <p:spPr bwMode="auto">
              <a:xfrm>
                <a:off x="2233" y="1061"/>
                <a:ext cx="144" cy="96"/>
              </a:xfrm>
              <a:prstGeom prst="ellipse">
                <a:avLst/>
              </a:prstGeom>
              <a:solidFill>
                <a:srgbClr val="FF0000"/>
              </a:solidFill>
              <a:ln w="9525">
                <a:solidFill>
                  <a:schemeClr val="bg1"/>
                </a:solidFill>
                <a:round/>
                <a:headEnd/>
                <a:tailEnd/>
              </a:ln>
            </p:spPr>
            <p:txBody>
              <a:bodyPr wrap="none" anchor="ctr">
                <a:prstTxWarp prst="textNoShape">
                  <a:avLst/>
                </a:prstTxWarp>
              </a:bodyPr>
              <a:lstStyle/>
              <a:p>
                <a:pPr eaLnBrk="0" hangingPunct="0"/>
                <a:endParaRPr lang="en-US" sz="1400"/>
              </a:p>
            </p:txBody>
          </p:sp>
          <p:sp>
            <p:nvSpPr>
              <p:cNvPr id="20604" name="Oval 75"/>
              <p:cNvSpPr>
                <a:spLocks noChangeArrowheads="1"/>
              </p:cNvSpPr>
              <p:nvPr/>
            </p:nvSpPr>
            <p:spPr bwMode="auto">
              <a:xfrm>
                <a:off x="1945" y="1066"/>
                <a:ext cx="144" cy="96"/>
              </a:xfrm>
              <a:prstGeom prst="ellipse">
                <a:avLst/>
              </a:prstGeom>
              <a:solidFill>
                <a:schemeClr val="hlink"/>
              </a:solidFill>
              <a:ln w="9525">
                <a:solidFill>
                  <a:schemeClr val="bg1"/>
                </a:solidFill>
                <a:round/>
                <a:headEnd/>
                <a:tailEnd/>
              </a:ln>
            </p:spPr>
            <p:txBody>
              <a:bodyPr wrap="none" anchor="ctr">
                <a:prstTxWarp prst="textNoShape">
                  <a:avLst/>
                </a:prstTxWarp>
              </a:bodyPr>
              <a:lstStyle/>
              <a:p>
                <a:pPr eaLnBrk="0" hangingPunct="0"/>
                <a:endParaRPr lang="en-US" sz="1400"/>
              </a:p>
            </p:txBody>
          </p:sp>
          <p:sp>
            <p:nvSpPr>
              <p:cNvPr id="20605" name="Line 76"/>
              <p:cNvSpPr>
                <a:spLocks noChangeShapeType="1"/>
              </p:cNvSpPr>
              <p:nvPr/>
            </p:nvSpPr>
            <p:spPr bwMode="auto">
              <a:xfrm>
                <a:off x="2079" y="1695"/>
                <a:ext cx="0" cy="177"/>
              </a:xfrm>
              <a:prstGeom prst="line">
                <a:avLst/>
              </a:prstGeom>
              <a:noFill/>
              <a:ln w="76200">
                <a:solidFill>
                  <a:schemeClr val="hlink"/>
                </a:solidFill>
                <a:round/>
                <a:headEnd/>
                <a:tailEnd/>
              </a:ln>
            </p:spPr>
            <p:txBody>
              <a:bodyPr wrap="none" anchor="ctr">
                <a:prstTxWarp prst="textNoShape">
                  <a:avLst/>
                </a:prstTxWarp>
              </a:bodyPr>
              <a:lstStyle/>
              <a:p>
                <a:endParaRPr lang="en-US"/>
              </a:p>
            </p:txBody>
          </p:sp>
          <p:sp>
            <p:nvSpPr>
              <p:cNvPr id="20606" name="Line 77"/>
              <p:cNvSpPr>
                <a:spLocks noChangeShapeType="1"/>
              </p:cNvSpPr>
              <p:nvPr/>
            </p:nvSpPr>
            <p:spPr bwMode="auto">
              <a:xfrm rot="7329300" flipH="1" flipV="1">
                <a:off x="2251" y="1589"/>
                <a:ext cx="14" cy="196"/>
              </a:xfrm>
              <a:prstGeom prst="line">
                <a:avLst/>
              </a:prstGeom>
              <a:noFill/>
              <a:ln w="76200">
                <a:solidFill>
                  <a:srgbClr val="FF0000"/>
                </a:solidFill>
                <a:round/>
                <a:headEnd/>
                <a:tailEnd/>
              </a:ln>
            </p:spPr>
            <p:txBody>
              <a:bodyPr wrap="none" anchor="ctr">
                <a:prstTxWarp prst="textNoShape">
                  <a:avLst/>
                </a:prstTxWarp>
              </a:bodyPr>
              <a:lstStyle/>
              <a:p>
                <a:endParaRPr lang="en-US"/>
              </a:p>
            </p:txBody>
          </p:sp>
        </p:grpSp>
        <p:grpSp>
          <p:nvGrpSpPr>
            <p:cNvPr id="4" name="Group 78"/>
            <p:cNvGrpSpPr>
              <a:grpSpLocks/>
            </p:cNvGrpSpPr>
            <p:nvPr/>
          </p:nvGrpSpPr>
          <p:grpSpPr bwMode="auto">
            <a:xfrm>
              <a:off x="3168" y="480"/>
              <a:ext cx="144" cy="960"/>
              <a:chOff x="3168" y="432"/>
              <a:chExt cx="144" cy="960"/>
            </a:xfrm>
          </p:grpSpPr>
          <p:sp>
            <p:nvSpPr>
              <p:cNvPr id="20568" name="Line 79"/>
              <p:cNvSpPr>
                <a:spLocks noChangeShapeType="1"/>
              </p:cNvSpPr>
              <p:nvPr/>
            </p:nvSpPr>
            <p:spPr bwMode="auto">
              <a:xfrm>
                <a:off x="3193" y="432"/>
                <a:ext cx="0" cy="960"/>
              </a:xfrm>
              <a:prstGeom prst="line">
                <a:avLst/>
              </a:prstGeom>
              <a:noFill/>
              <a:ln w="76200">
                <a:solidFill>
                  <a:schemeClr val="hlink"/>
                </a:solidFill>
                <a:round/>
                <a:headEnd/>
                <a:tailEnd/>
              </a:ln>
            </p:spPr>
            <p:txBody>
              <a:bodyPr wrap="none" anchor="ctr">
                <a:prstTxWarp prst="textNoShape">
                  <a:avLst/>
                </a:prstTxWarp>
              </a:bodyPr>
              <a:lstStyle/>
              <a:p>
                <a:endParaRPr lang="en-US"/>
              </a:p>
            </p:txBody>
          </p:sp>
          <p:sp>
            <p:nvSpPr>
              <p:cNvPr id="20569" name="Line 80"/>
              <p:cNvSpPr>
                <a:spLocks noChangeShapeType="1"/>
              </p:cNvSpPr>
              <p:nvPr/>
            </p:nvSpPr>
            <p:spPr bwMode="auto">
              <a:xfrm>
                <a:off x="3289" y="432"/>
                <a:ext cx="0" cy="432"/>
              </a:xfrm>
              <a:prstGeom prst="line">
                <a:avLst/>
              </a:prstGeom>
              <a:noFill/>
              <a:ln w="76200">
                <a:solidFill>
                  <a:schemeClr val="hlink"/>
                </a:solidFill>
                <a:round/>
                <a:headEnd/>
                <a:tailEnd/>
              </a:ln>
            </p:spPr>
            <p:txBody>
              <a:bodyPr wrap="none" anchor="ctr">
                <a:prstTxWarp prst="textNoShape">
                  <a:avLst/>
                </a:prstTxWarp>
              </a:bodyPr>
              <a:lstStyle/>
              <a:p>
                <a:endParaRPr lang="en-US"/>
              </a:p>
            </p:txBody>
          </p:sp>
          <p:sp>
            <p:nvSpPr>
              <p:cNvPr id="20570" name="Line 81"/>
              <p:cNvSpPr>
                <a:spLocks noChangeShapeType="1"/>
              </p:cNvSpPr>
              <p:nvPr/>
            </p:nvSpPr>
            <p:spPr bwMode="auto">
              <a:xfrm>
                <a:off x="3193" y="672"/>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71" name="Oval 82"/>
              <p:cNvSpPr>
                <a:spLocks noChangeArrowheads="1"/>
              </p:cNvSpPr>
              <p:nvPr/>
            </p:nvSpPr>
            <p:spPr bwMode="auto">
              <a:xfrm>
                <a:off x="3168" y="624"/>
                <a:ext cx="144" cy="96"/>
              </a:xfrm>
              <a:prstGeom prst="ellipse">
                <a:avLst/>
              </a:prstGeom>
              <a:solidFill>
                <a:schemeClr val="hlink"/>
              </a:solidFill>
              <a:ln w="9525">
                <a:solidFill>
                  <a:schemeClr val="bg1"/>
                </a:solidFill>
                <a:round/>
                <a:headEnd/>
                <a:tailEnd/>
              </a:ln>
            </p:spPr>
            <p:txBody>
              <a:bodyPr wrap="none" anchor="ctr">
                <a:prstTxWarp prst="textNoShape">
                  <a:avLst/>
                </a:prstTxWarp>
              </a:bodyPr>
              <a:lstStyle/>
              <a:p>
                <a:pPr eaLnBrk="0" hangingPunct="0"/>
                <a:endParaRPr lang="en-US" sz="1400"/>
              </a:p>
            </p:txBody>
          </p:sp>
          <p:sp>
            <p:nvSpPr>
              <p:cNvPr id="20572" name="Line 83"/>
              <p:cNvSpPr>
                <a:spLocks noChangeShapeType="1"/>
              </p:cNvSpPr>
              <p:nvPr/>
            </p:nvSpPr>
            <p:spPr bwMode="auto">
              <a:xfrm>
                <a:off x="3287" y="856"/>
                <a:ext cx="0" cy="536"/>
              </a:xfrm>
              <a:prstGeom prst="line">
                <a:avLst/>
              </a:prstGeom>
              <a:noFill/>
              <a:ln w="76200">
                <a:solidFill>
                  <a:srgbClr val="FF0000"/>
                </a:solidFill>
                <a:round/>
                <a:headEnd/>
                <a:tailEnd/>
              </a:ln>
            </p:spPr>
            <p:txBody>
              <a:bodyPr wrap="none" anchor="ctr">
                <a:prstTxWarp prst="textNoShape">
                  <a:avLst/>
                </a:prstTxWarp>
              </a:bodyPr>
              <a:lstStyle/>
              <a:p>
                <a:endParaRPr lang="en-US"/>
              </a:p>
            </p:txBody>
          </p:sp>
        </p:grpSp>
        <p:grpSp>
          <p:nvGrpSpPr>
            <p:cNvPr id="5" name="Group 84"/>
            <p:cNvGrpSpPr>
              <a:grpSpLocks/>
            </p:cNvGrpSpPr>
            <p:nvPr/>
          </p:nvGrpSpPr>
          <p:grpSpPr bwMode="auto">
            <a:xfrm>
              <a:off x="3193" y="2784"/>
              <a:ext cx="144" cy="960"/>
              <a:chOff x="3193" y="2688"/>
              <a:chExt cx="144" cy="960"/>
            </a:xfrm>
          </p:grpSpPr>
          <p:sp>
            <p:nvSpPr>
              <p:cNvPr id="20562" name="Line 85"/>
              <p:cNvSpPr>
                <a:spLocks noChangeShapeType="1"/>
              </p:cNvSpPr>
              <p:nvPr/>
            </p:nvSpPr>
            <p:spPr bwMode="auto">
              <a:xfrm>
                <a:off x="3216" y="3024"/>
                <a:ext cx="0" cy="336"/>
              </a:xfrm>
              <a:prstGeom prst="line">
                <a:avLst/>
              </a:prstGeom>
              <a:noFill/>
              <a:ln w="76200">
                <a:solidFill>
                  <a:schemeClr val="hlink"/>
                </a:solidFill>
                <a:round/>
                <a:headEnd/>
                <a:tailEnd/>
              </a:ln>
            </p:spPr>
            <p:txBody>
              <a:bodyPr wrap="none" anchor="ctr">
                <a:prstTxWarp prst="textNoShape">
                  <a:avLst/>
                </a:prstTxWarp>
              </a:bodyPr>
              <a:lstStyle/>
              <a:p>
                <a:endParaRPr lang="en-US"/>
              </a:p>
            </p:txBody>
          </p:sp>
          <p:sp>
            <p:nvSpPr>
              <p:cNvPr id="20563" name="Line 86"/>
              <p:cNvSpPr>
                <a:spLocks noChangeShapeType="1"/>
              </p:cNvSpPr>
              <p:nvPr/>
            </p:nvSpPr>
            <p:spPr bwMode="auto">
              <a:xfrm>
                <a:off x="3216" y="3362"/>
                <a:ext cx="0" cy="286"/>
              </a:xfrm>
              <a:prstGeom prst="line">
                <a:avLst/>
              </a:prstGeom>
              <a:noFill/>
              <a:ln w="76200">
                <a:solidFill>
                  <a:srgbClr val="FF0000"/>
                </a:solidFill>
                <a:round/>
                <a:headEnd/>
                <a:tailEnd/>
              </a:ln>
            </p:spPr>
            <p:txBody>
              <a:bodyPr wrap="none" anchor="ctr">
                <a:prstTxWarp prst="textNoShape">
                  <a:avLst/>
                </a:prstTxWarp>
              </a:bodyPr>
              <a:lstStyle/>
              <a:p>
                <a:endParaRPr lang="en-US"/>
              </a:p>
            </p:txBody>
          </p:sp>
          <p:sp>
            <p:nvSpPr>
              <p:cNvPr id="20564" name="Line 87"/>
              <p:cNvSpPr>
                <a:spLocks noChangeShapeType="1"/>
              </p:cNvSpPr>
              <p:nvPr/>
            </p:nvSpPr>
            <p:spPr bwMode="auto">
              <a:xfrm>
                <a:off x="3312" y="2688"/>
                <a:ext cx="0" cy="960"/>
              </a:xfrm>
              <a:prstGeom prst="line">
                <a:avLst/>
              </a:prstGeom>
              <a:noFill/>
              <a:ln w="76200">
                <a:solidFill>
                  <a:srgbClr val="FF0000"/>
                </a:solidFill>
                <a:round/>
                <a:headEnd/>
                <a:tailEnd/>
              </a:ln>
            </p:spPr>
            <p:txBody>
              <a:bodyPr wrap="none" anchor="ctr">
                <a:prstTxWarp prst="textNoShape">
                  <a:avLst/>
                </a:prstTxWarp>
              </a:bodyPr>
              <a:lstStyle/>
              <a:p>
                <a:endParaRPr lang="en-US"/>
              </a:p>
            </p:txBody>
          </p:sp>
          <p:sp>
            <p:nvSpPr>
              <p:cNvPr id="20565" name="Line 88"/>
              <p:cNvSpPr>
                <a:spLocks noChangeShapeType="1"/>
              </p:cNvSpPr>
              <p:nvPr/>
            </p:nvSpPr>
            <p:spPr bwMode="auto">
              <a:xfrm>
                <a:off x="3216" y="2688"/>
                <a:ext cx="0" cy="384"/>
              </a:xfrm>
              <a:prstGeom prst="line">
                <a:avLst/>
              </a:prstGeom>
              <a:noFill/>
              <a:ln w="76200">
                <a:solidFill>
                  <a:srgbClr val="FF0000"/>
                </a:solidFill>
                <a:round/>
                <a:headEnd/>
                <a:tailEnd/>
              </a:ln>
            </p:spPr>
            <p:txBody>
              <a:bodyPr wrap="none" anchor="ctr">
                <a:prstTxWarp prst="textNoShape">
                  <a:avLst/>
                </a:prstTxWarp>
              </a:bodyPr>
              <a:lstStyle/>
              <a:p>
                <a:endParaRPr lang="en-US"/>
              </a:p>
            </p:txBody>
          </p:sp>
          <p:sp>
            <p:nvSpPr>
              <p:cNvPr id="20566" name="Line 89"/>
              <p:cNvSpPr>
                <a:spLocks noChangeShapeType="1"/>
              </p:cNvSpPr>
              <p:nvPr/>
            </p:nvSpPr>
            <p:spPr bwMode="auto">
              <a:xfrm>
                <a:off x="3312" y="3360"/>
                <a:ext cx="0" cy="288"/>
              </a:xfrm>
              <a:prstGeom prst="line">
                <a:avLst/>
              </a:prstGeom>
              <a:noFill/>
              <a:ln w="76200">
                <a:solidFill>
                  <a:schemeClr val="hlink"/>
                </a:solidFill>
                <a:round/>
                <a:headEnd/>
                <a:tailEnd/>
              </a:ln>
            </p:spPr>
            <p:txBody>
              <a:bodyPr wrap="none" anchor="ctr">
                <a:prstTxWarp prst="textNoShape">
                  <a:avLst/>
                </a:prstTxWarp>
              </a:bodyPr>
              <a:lstStyle/>
              <a:p>
                <a:endParaRPr lang="en-US"/>
              </a:p>
            </p:txBody>
          </p:sp>
          <p:sp>
            <p:nvSpPr>
              <p:cNvPr id="20567" name="Oval 90"/>
              <p:cNvSpPr>
                <a:spLocks noChangeArrowheads="1"/>
              </p:cNvSpPr>
              <p:nvPr/>
            </p:nvSpPr>
            <p:spPr bwMode="auto">
              <a:xfrm>
                <a:off x="3193" y="2832"/>
                <a:ext cx="144" cy="96"/>
              </a:xfrm>
              <a:prstGeom prst="ellipse">
                <a:avLst/>
              </a:prstGeom>
              <a:solidFill>
                <a:srgbClr val="FF0000"/>
              </a:solidFill>
              <a:ln w="9525">
                <a:solidFill>
                  <a:schemeClr val="bg1"/>
                </a:solidFill>
                <a:round/>
                <a:headEnd/>
                <a:tailEnd/>
              </a:ln>
            </p:spPr>
            <p:txBody>
              <a:bodyPr wrap="none" anchor="ctr">
                <a:prstTxWarp prst="textNoShape">
                  <a:avLst/>
                </a:prstTxWarp>
              </a:bodyPr>
              <a:lstStyle/>
              <a:p>
                <a:pPr eaLnBrk="0" hangingPunct="0"/>
                <a:endParaRPr lang="en-US" sz="1400"/>
              </a:p>
            </p:txBody>
          </p:sp>
        </p:grpSp>
        <p:grpSp>
          <p:nvGrpSpPr>
            <p:cNvPr id="6" name="Group 91"/>
            <p:cNvGrpSpPr>
              <a:grpSpLocks/>
            </p:cNvGrpSpPr>
            <p:nvPr/>
          </p:nvGrpSpPr>
          <p:grpSpPr bwMode="auto">
            <a:xfrm>
              <a:off x="4416" y="2784"/>
              <a:ext cx="84" cy="960"/>
              <a:chOff x="4186" y="2736"/>
              <a:chExt cx="84" cy="960"/>
            </a:xfrm>
          </p:grpSpPr>
          <p:sp>
            <p:nvSpPr>
              <p:cNvPr id="20558" name="Line 92"/>
              <p:cNvSpPr>
                <a:spLocks noChangeShapeType="1"/>
              </p:cNvSpPr>
              <p:nvPr/>
            </p:nvSpPr>
            <p:spPr bwMode="auto">
              <a:xfrm>
                <a:off x="4224" y="3072"/>
                <a:ext cx="0" cy="336"/>
              </a:xfrm>
              <a:prstGeom prst="line">
                <a:avLst/>
              </a:prstGeom>
              <a:noFill/>
              <a:ln w="76200">
                <a:solidFill>
                  <a:schemeClr val="hlink"/>
                </a:solidFill>
                <a:round/>
                <a:headEnd/>
                <a:tailEnd/>
              </a:ln>
            </p:spPr>
            <p:txBody>
              <a:bodyPr wrap="none" anchor="ctr">
                <a:prstTxWarp prst="textNoShape">
                  <a:avLst/>
                </a:prstTxWarp>
              </a:bodyPr>
              <a:lstStyle/>
              <a:p>
                <a:endParaRPr lang="en-US"/>
              </a:p>
            </p:txBody>
          </p:sp>
          <p:sp>
            <p:nvSpPr>
              <p:cNvPr id="20559" name="Line 93"/>
              <p:cNvSpPr>
                <a:spLocks noChangeShapeType="1"/>
              </p:cNvSpPr>
              <p:nvPr/>
            </p:nvSpPr>
            <p:spPr bwMode="auto">
              <a:xfrm>
                <a:off x="4224" y="3410"/>
                <a:ext cx="0" cy="286"/>
              </a:xfrm>
              <a:prstGeom prst="line">
                <a:avLst/>
              </a:prstGeom>
              <a:noFill/>
              <a:ln w="76200">
                <a:solidFill>
                  <a:srgbClr val="FF0000"/>
                </a:solidFill>
                <a:round/>
                <a:headEnd/>
                <a:tailEnd/>
              </a:ln>
            </p:spPr>
            <p:txBody>
              <a:bodyPr wrap="none" anchor="ctr">
                <a:prstTxWarp prst="textNoShape">
                  <a:avLst/>
                </a:prstTxWarp>
              </a:bodyPr>
              <a:lstStyle/>
              <a:p>
                <a:endParaRPr lang="en-US"/>
              </a:p>
            </p:txBody>
          </p:sp>
          <p:sp>
            <p:nvSpPr>
              <p:cNvPr id="20560" name="Line 94"/>
              <p:cNvSpPr>
                <a:spLocks noChangeShapeType="1"/>
              </p:cNvSpPr>
              <p:nvPr/>
            </p:nvSpPr>
            <p:spPr bwMode="auto">
              <a:xfrm>
                <a:off x="4224" y="2736"/>
                <a:ext cx="0" cy="384"/>
              </a:xfrm>
              <a:prstGeom prst="line">
                <a:avLst/>
              </a:prstGeom>
              <a:noFill/>
              <a:ln w="76200">
                <a:solidFill>
                  <a:srgbClr val="FF0000"/>
                </a:solidFill>
                <a:round/>
                <a:headEnd/>
                <a:tailEnd/>
              </a:ln>
            </p:spPr>
            <p:txBody>
              <a:bodyPr wrap="none" anchor="ctr">
                <a:prstTxWarp prst="textNoShape">
                  <a:avLst/>
                </a:prstTxWarp>
              </a:bodyPr>
              <a:lstStyle/>
              <a:p>
                <a:endParaRPr lang="en-US"/>
              </a:p>
            </p:txBody>
          </p:sp>
          <p:sp>
            <p:nvSpPr>
              <p:cNvPr id="20561" name="Oval 95"/>
              <p:cNvSpPr>
                <a:spLocks noChangeArrowheads="1"/>
              </p:cNvSpPr>
              <p:nvPr/>
            </p:nvSpPr>
            <p:spPr bwMode="auto">
              <a:xfrm>
                <a:off x="4186" y="2880"/>
                <a:ext cx="84" cy="96"/>
              </a:xfrm>
              <a:prstGeom prst="ellipse">
                <a:avLst/>
              </a:prstGeom>
              <a:solidFill>
                <a:srgbClr val="FF0000"/>
              </a:solidFill>
              <a:ln w="9525">
                <a:solidFill>
                  <a:schemeClr val="bg1"/>
                </a:solidFill>
                <a:round/>
                <a:headEnd/>
                <a:tailEnd/>
              </a:ln>
            </p:spPr>
            <p:txBody>
              <a:bodyPr wrap="none" anchor="ctr">
                <a:prstTxWarp prst="textNoShape">
                  <a:avLst/>
                </a:prstTxWarp>
              </a:bodyPr>
              <a:lstStyle/>
              <a:p>
                <a:pPr eaLnBrk="0" hangingPunct="0"/>
                <a:endParaRPr lang="en-US" sz="1400"/>
              </a:p>
            </p:txBody>
          </p:sp>
        </p:grpSp>
        <p:grpSp>
          <p:nvGrpSpPr>
            <p:cNvPr id="7" name="Group 96"/>
            <p:cNvGrpSpPr>
              <a:grpSpLocks/>
            </p:cNvGrpSpPr>
            <p:nvPr/>
          </p:nvGrpSpPr>
          <p:grpSpPr bwMode="auto">
            <a:xfrm>
              <a:off x="5136" y="2784"/>
              <a:ext cx="84" cy="960"/>
              <a:chOff x="4810" y="2736"/>
              <a:chExt cx="84" cy="960"/>
            </a:xfrm>
          </p:grpSpPr>
          <p:grpSp>
            <p:nvGrpSpPr>
              <p:cNvPr id="8" name="Group 97"/>
              <p:cNvGrpSpPr>
                <a:grpSpLocks/>
              </p:cNvGrpSpPr>
              <p:nvPr/>
            </p:nvGrpSpPr>
            <p:grpSpPr bwMode="auto">
              <a:xfrm>
                <a:off x="4848" y="2736"/>
                <a:ext cx="0" cy="960"/>
                <a:chOff x="4848" y="2736"/>
                <a:chExt cx="0" cy="960"/>
              </a:xfrm>
            </p:grpSpPr>
            <p:sp>
              <p:nvSpPr>
                <p:cNvPr id="20556" name="Line 98"/>
                <p:cNvSpPr>
                  <a:spLocks noChangeShapeType="1"/>
                </p:cNvSpPr>
                <p:nvPr/>
              </p:nvSpPr>
              <p:spPr bwMode="auto">
                <a:xfrm>
                  <a:off x="4848" y="2736"/>
                  <a:ext cx="0" cy="960"/>
                </a:xfrm>
                <a:prstGeom prst="line">
                  <a:avLst/>
                </a:prstGeom>
                <a:noFill/>
                <a:ln w="76200">
                  <a:solidFill>
                    <a:srgbClr val="FF0000"/>
                  </a:solidFill>
                  <a:round/>
                  <a:headEnd/>
                  <a:tailEnd/>
                </a:ln>
              </p:spPr>
              <p:txBody>
                <a:bodyPr wrap="none" anchor="ctr">
                  <a:prstTxWarp prst="textNoShape">
                    <a:avLst/>
                  </a:prstTxWarp>
                </a:bodyPr>
                <a:lstStyle/>
                <a:p>
                  <a:endParaRPr lang="en-US"/>
                </a:p>
              </p:txBody>
            </p:sp>
            <p:sp>
              <p:nvSpPr>
                <p:cNvPr id="20557" name="Line 99"/>
                <p:cNvSpPr>
                  <a:spLocks noChangeShapeType="1"/>
                </p:cNvSpPr>
                <p:nvPr/>
              </p:nvSpPr>
              <p:spPr bwMode="auto">
                <a:xfrm>
                  <a:off x="4848" y="3408"/>
                  <a:ext cx="0" cy="288"/>
                </a:xfrm>
                <a:prstGeom prst="line">
                  <a:avLst/>
                </a:prstGeom>
                <a:noFill/>
                <a:ln w="76200">
                  <a:solidFill>
                    <a:schemeClr val="hlink"/>
                  </a:solidFill>
                  <a:round/>
                  <a:headEnd/>
                  <a:tailEnd/>
                </a:ln>
              </p:spPr>
              <p:txBody>
                <a:bodyPr wrap="none" anchor="ctr">
                  <a:prstTxWarp prst="textNoShape">
                    <a:avLst/>
                  </a:prstTxWarp>
                </a:bodyPr>
                <a:lstStyle/>
                <a:p>
                  <a:endParaRPr lang="en-US"/>
                </a:p>
              </p:txBody>
            </p:sp>
          </p:grpSp>
          <p:sp>
            <p:nvSpPr>
              <p:cNvPr id="20555" name="Oval 100"/>
              <p:cNvSpPr>
                <a:spLocks noChangeArrowheads="1"/>
              </p:cNvSpPr>
              <p:nvPr/>
            </p:nvSpPr>
            <p:spPr bwMode="auto">
              <a:xfrm>
                <a:off x="4810" y="2873"/>
                <a:ext cx="84" cy="96"/>
              </a:xfrm>
              <a:prstGeom prst="ellipse">
                <a:avLst/>
              </a:prstGeom>
              <a:solidFill>
                <a:srgbClr val="FF0000"/>
              </a:solidFill>
              <a:ln w="9525">
                <a:solidFill>
                  <a:schemeClr val="bg1"/>
                </a:solidFill>
                <a:round/>
                <a:headEnd/>
                <a:tailEnd/>
              </a:ln>
            </p:spPr>
            <p:txBody>
              <a:bodyPr wrap="none" anchor="ctr">
                <a:prstTxWarp prst="textNoShape">
                  <a:avLst/>
                </a:prstTxWarp>
              </a:bodyPr>
              <a:lstStyle/>
              <a:p>
                <a:pPr eaLnBrk="0" hangingPunct="0"/>
                <a:endParaRPr lang="en-US" sz="1400"/>
              </a:p>
            </p:txBody>
          </p:sp>
        </p:grpSp>
        <p:grpSp>
          <p:nvGrpSpPr>
            <p:cNvPr id="9" name="Group 101"/>
            <p:cNvGrpSpPr>
              <a:grpSpLocks/>
            </p:cNvGrpSpPr>
            <p:nvPr/>
          </p:nvGrpSpPr>
          <p:grpSpPr bwMode="auto">
            <a:xfrm>
              <a:off x="4426" y="480"/>
              <a:ext cx="84" cy="960"/>
              <a:chOff x="4426" y="432"/>
              <a:chExt cx="84" cy="960"/>
            </a:xfrm>
          </p:grpSpPr>
          <p:sp>
            <p:nvSpPr>
              <p:cNvPr id="20552" name="Line 102"/>
              <p:cNvSpPr>
                <a:spLocks noChangeShapeType="1"/>
              </p:cNvSpPr>
              <p:nvPr/>
            </p:nvSpPr>
            <p:spPr bwMode="auto">
              <a:xfrm>
                <a:off x="4464" y="432"/>
                <a:ext cx="0" cy="960"/>
              </a:xfrm>
              <a:prstGeom prst="line">
                <a:avLst/>
              </a:prstGeom>
              <a:noFill/>
              <a:ln w="76200">
                <a:solidFill>
                  <a:schemeClr val="hlink"/>
                </a:solidFill>
                <a:round/>
                <a:headEnd/>
                <a:tailEnd/>
              </a:ln>
            </p:spPr>
            <p:txBody>
              <a:bodyPr wrap="none" anchor="ctr">
                <a:prstTxWarp prst="textNoShape">
                  <a:avLst/>
                </a:prstTxWarp>
              </a:bodyPr>
              <a:lstStyle/>
              <a:p>
                <a:endParaRPr lang="en-US"/>
              </a:p>
            </p:txBody>
          </p:sp>
          <p:sp>
            <p:nvSpPr>
              <p:cNvPr id="20553" name="Oval 103"/>
              <p:cNvSpPr>
                <a:spLocks noChangeArrowheads="1"/>
              </p:cNvSpPr>
              <p:nvPr/>
            </p:nvSpPr>
            <p:spPr bwMode="auto">
              <a:xfrm>
                <a:off x="4426" y="624"/>
                <a:ext cx="84" cy="96"/>
              </a:xfrm>
              <a:prstGeom prst="ellipse">
                <a:avLst/>
              </a:prstGeom>
              <a:solidFill>
                <a:schemeClr val="hlink"/>
              </a:solidFill>
              <a:ln w="9525">
                <a:solidFill>
                  <a:schemeClr val="bg1"/>
                </a:solidFill>
                <a:round/>
                <a:headEnd/>
                <a:tailEnd/>
              </a:ln>
            </p:spPr>
            <p:txBody>
              <a:bodyPr wrap="none" anchor="ctr">
                <a:prstTxWarp prst="textNoShape">
                  <a:avLst/>
                </a:prstTxWarp>
              </a:bodyPr>
              <a:lstStyle/>
              <a:p>
                <a:pPr eaLnBrk="0" hangingPunct="0"/>
                <a:endParaRPr lang="en-US" sz="1400"/>
              </a:p>
            </p:txBody>
          </p:sp>
        </p:grpSp>
        <p:sp>
          <p:nvSpPr>
            <p:cNvPr id="20529" name="Line 104"/>
            <p:cNvSpPr>
              <a:spLocks noChangeShapeType="1"/>
            </p:cNvSpPr>
            <p:nvPr/>
          </p:nvSpPr>
          <p:spPr bwMode="auto">
            <a:xfrm>
              <a:off x="5135" y="480"/>
              <a:ext cx="0" cy="432"/>
            </a:xfrm>
            <a:prstGeom prst="line">
              <a:avLst/>
            </a:prstGeom>
            <a:noFill/>
            <a:ln w="76200">
              <a:solidFill>
                <a:schemeClr val="hlink"/>
              </a:solidFill>
              <a:round/>
              <a:headEnd/>
              <a:tailEnd/>
            </a:ln>
          </p:spPr>
          <p:txBody>
            <a:bodyPr wrap="none" anchor="ctr">
              <a:prstTxWarp prst="textNoShape">
                <a:avLst/>
              </a:prstTxWarp>
            </a:bodyPr>
            <a:lstStyle/>
            <a:p>
              <a:endParaRPr lang="en-US"/>
            </a:p>
          </p:txBody>
        </p:sp>
        <p:sp>
          <p:nvSpPr>
            <p:cNvPr id="20530" name="Line 105"/>
            <p:cNvSpPr>
              <a:spLocks noChangeShapeType="1"/>
            </p:cNvSpPr>
            <p:nvPr/>
          </p:nvSpPr>
          <p:spPr bwMode="auto">
            <a:xfrm>
              <a:off x="5133" y="904"/>
              <a:ext cx="0" cy="528"/>
            </a:xfrm>
            <a:prstGeom prst="line">
              <a:avLst/>
            </a:prstGeom>
            <a:noFill/>
            <a:ln w="76200">
              <a:solidFill>
                <a:srgbClr val="FF0000"/>
              </a:solidFill>
              <a:round/>
              <a:headEnd/>
              <a:tailEnd/>
            </a:ln>
          </p:spPr>
          <p:txBody>
            <a:bodyPr wrap="none" anchor="ctr">
              <a:prstTxWarp prst="textNoShape">
                <a:avLst/>
              </a:prstTxWarp>
            </a:bodyPr>
            <a:lstStyle/>
            <a:p>
              <a:endParaRPr lang="en-US"/>
            </a:p>
          </p:txBody>
        </p:sp>
        <p:sp>
          <p:nvSpPr>
            <p:cNvPr id="20531" name="Oval 106"/>
            <p:cNvSpPr>
              <a:spLocks noChangeArrowheads="1"/>
            </p:cNvSpPr>
            <p:nvPr/>
          </p:nvSpPr>
          <p:spPr bwMode="auto">
            <a:xfrm>
              <a:off x="5095" y="662"/>
              <a:ext cx="84" cy="96"/>
            </a:xfrm>
            <a:prstGeom prst="ellipse">
              <a:avLst/>
            </a:prstGeom>
            <a:solidFill>
              <a:schemeClr val="hlink"/>
            </a:solidFill>
            <a:ln w="9525">
              <a:solidFill>
                <a:schemeClr val="bg1"/>
              </a:solidFill>
              <a:round/>
              <a:headEnd/>
              <a:tailEnd/>
            </a:ln>
          </p:spPr>
          <p:txBody>
            <a:bodyPr wrap="none" anchor="ctr">
              <a:prstTxWarp prst="textNoShape">
                <a:avLst/>
              </a:prstTxWarp>
            </a:bodyPr>
            <a:lstStyle/>
            <a:p>
              <a:pPr eaLnBrk="0" hangingPunct="0"/>
              <a:endParaRPr lang="en-US" sz="1400"/>
            </a:p>
          </p:txBody>
        </p:sp>
        <p:sp>
          <p:nvSpPr>
            <p:cNvPr id="20532" name="Oval 107"/>
            <p:cNvSpPr>
              <a:spLocks noChangeArrowheads="1"/>
            </p:cNvSpPr>
            <p:nvPr/>
          </p:nvSpPr>
          <p:spPr bwMode="auto">
            <a:xfrm>
              <a:off x="4224" y="336"/>
              <a:ext cx="480" cy="1248"/>
            </a:xfrm>
            <a:prstGeom prst="ellipse">
              <a:avLst/>
            </a:prstGeom>
            <a:noFill/>
            <a:ln w="9525">
              <a:solidFill>
                <a:schemeClr val="tx1"/>
              </a:solidFill>
              <a:round/>
              <a:headEnd/>
              <a:tailEnd/>
            </a:ln>
          </p:spPr>
          <p:txBody>
            <a:bodyPr wrap="none" anchor="ctr">
              <a:prstTxWarp prst="textNoShape">
                <a:avLst/>
              </a:prstTxWarp>
            </a:bodyPr>
            <a:lstStyle/>
            <a:p>
              <a:pPr eaLnBrk="0" hangingPunct="0"/>
              <a:endParaRPr lang="en-US" sz="1400"/>
            </a:p>
          </p:txBody>
        </p:sp>
        <p:sp>
          <p:nvSpPr>
            <p:cNvPr id="20533" name="Oval 108"/>
            <p:cNvSpPr>
              <a:spLocks noChangeArrowheads="1"/>
            </p:cNvSpPr>
            <p:nvPr/>
          </p:nvSpPr>
          <p:spPr bwMode="auto">
            <a:xfrm>
              <a:off x="4224" y="2640"/>
              <a:ext cx="480" cy="1248"/>
            </a:xfrm>
            <a:prstGeom prst="ellipse">
              <a:avLst/>
            </a:prstGeom>
            <a:noFill/>
            <a:ln w="9525">
              <a:solidFill>
                <a:schemeClr val="tx1"/>
              </a:solidFill>
              <a:round/>
              <a:headEnd/>
              <a:tailEnd/>
            </a:ln>
          </p:spPr>
          <p:txBody>
            <a:bodyPr wrap="none" anchor="ctr">
              <a:prstTxWarp prst="textNoShape">
                <a:avLst/>
              </a:prstTxWarp>
            </a:bodyPr>
            <a:lstStyle/>
            <a:p>
              <a:pPr eaLnBrk="0" hangingPunct="0"/>
              <a:endParaRPr lang="en-US" sz="1400"/>
            </a:p>
          </p:txBody>
        </p:sp>
        <p:sp>
          <p:nvSpPr>
            <p:cNvPr id="20534" name="Oval 109"/>
            <p:cNvSpPr>
              <a:spLocks noChangeArrowheads="1"/>
            </p:cNvSpPr>
            <p:nvPr/>
          </p:nvSpPr>
          <p:spPr bwMode="auto">
            <a:xfrm>
              <a:off x="4944" y="2592"/>
              <a:ext cx="480" cy="1248"/>
            </a:xfrm>
            <a:prstGeom prst="ellipse">
              <a:avLst/>
            </a:prstGeom>
            <a:noFill/>
            <a:ln w="9525">
              <a:solidFill>
                <a:schemeClr val="tx1"/>
              </a:solidFill>
              <a:round/>
              <a:headEnd/>
              <a:tailEnd/>
            </a:ln>
          </p:spPr>
          <p:txBody>
            <a:bodyPr wrap="none" anchor="ctr">
              <a:prstTxWarp prst="textNoShape">
                <a:avLst/>
              </a:prstTxWarp>
            </a:bodyPr>
            <a:lstStyle/>
            <a:p>
              <a:pPr eaLnBrk="0" hangingPunct="0"/>
              <a:endParaRPr lang="en-US" sz="1400"/>
            </a:p>
          </p:txBody>
        </p:sp>
        <p:sp>
          <p:nvSpPr>
            <p:cNvPr id="20535" name="Oval 110"/>
            <p:cNvSpPr>
              <a:spLocks noChangeArrowheads="1"/>
            </p:cNvSpPr>
            <p:nvPr/>
          </p:nvSpPr>
          <p:spPr bwMode="auto">
            <a:xfrm>
              <a:off x="4896" y="336"/>
              <a:ext cx="480" cy="1248"/>
            </a:xfrm>
            <a:prstGeom prst="ellipse">
              <a:avLst/>
            </a:prstGeom>
            <a:noFill/>
            <a:ln w="9525">
              <a:solidFill>
                <a:schemeClr val="tx1"/>
              </a:solidFill>
              <a:round/>
              <a:headEnd/>
              <a:tailEnd/>
            </a:ln>
          </p:spPr>
          <p:txBody>
            <a:bodyPr wrap="none" anchor="ctr">
              <a:prstTxWarp prst="textNoShape">
                <a:avLst/>
              </a:prstTxWarp>
            </a:bodyPr>
            <a:lstStyle/>
            <a:p>
              <a:pPr eaLnBrk="0" hangingPunct="0"/>
              <a:endParaRPr lang="en-US" sz="1400"/>
            </a:p>
          </p:txBody>
        </p:sp>
        <p:sp>
          <p:nvSpPr>
            <p:cNvPr id="20536" name="Oval 111"/>
            <p:cNvSpPr>
              <a:spLocks noChangeArrowheads="1"/>
            </p:cNvSpPr>
            <p:nvPr/>
          </p:nvSpPr>
          <p:spPr bwMode="auto">
            <a:xfrm>
              <a:off x="3001" y="336"/>
              <a:ext cx="480" cy="1248"/>
            </a:xfrm>
            <a:prstGeom prst="ellipse">
              <a:avLst/>
            </a:prstGeom>
            <a:noFill/>
            <a:ln w="9525">
              <a:solidFill>
                <a:schemeClr val="tx1"/>
              </a:solidFill>
              <a:round/>
              <a:headEnd/>
              <a:tailEnd/>
            </a:ln>
          </p:spPr>
          <p:txBody>
            <a:bodyPr wrap="none" anchor="ctr">
              <a:prstTxWarp prst="textNoShape">
                <a:avLst/>
              </a:prstTxWarp>
            </a:bodyPr>
            <a:lstStyle/>
            <a:p>
              <a:pPr eaLnBrk="0" hangingPunct="0"/>
              <a:endParaRPr lang="en-US" sz="1400"/>
            </a:p>
          </p:txBody>
        </p:sp>
        <p:sp>
          <p:nvSpPr>
            <p:cNvPr id="20537" name="Oval 112"/>
            <p:cNvSpPr>
              <a:spLocks noChangeArrowheads="1"/>
            </p:cNvSpPr>
            <p:nvPr/>
          </p:nvSpPr>
          <p:spPr bwMode="auto">
            <a:xfrm>
              <a:off x="3029" y="2617"/>
              <a:ext cx="480" cy="1248"/>
            </a:xfrm>
            <a:prstGeom prst="ellipse">
              <a:avLst/>
            </a:prstGeom>
            <a:noFill/>
            <a:ln w="9525">
              <a:solidFill>
                <a:schemeClr val="tx1"/>
              </a:solidFill>
              <a:round/>
              <a:headEnd/>
              <a:tailEnd/>
            </a:ln>
          </p:spPr>
          <p:txBody>
            <a:bodyPr wrap="none" anchor="ctr">
              <a:prstTxWarp prst="textNoShape">
                <a:avLst/>
              </a:prstTxWarp>
            </a:bodyPr>
            <a:lstStyle/>
            <a:p>
              <a:pPr eaLnBrk="0" hangingPunct="0"/>
              <a:endParaRPr lang="en-US" sz="1400"/>
            </a:p>
          </p:txBody>
        </p:sp>
        <p:sp>
          <p:nvSpPr>
            <p:cNvPr id="20538" name="Line 113"/>
            <p:cNvSpPr>
              <a:spLocks noChangeShapeType="1"/>
            </p:cNvSpPr>
            <p:nvPr/>
          </p:nvSpPr>
          <p:spPr bwMode="auto">
            <a:xfrm>
              <a:off x="3648" y="2208"/>
              <a:ext cx="624" cy="0"/>
            </a:xfrm>
            <a:prstGeom prst="line">
              <a:avLst/>
            </a:prstGeom>
            <a:noFill/>
            <a:ln w="28575">
              <a:solidFill>
                <a:schemeClr val="tx1"/>
              </a:solidFill>
              <a:round/>
              <a:headEnd/>
              <a:tailEnd type="triangle" w="med" len="med"/>
            </a:ln>
          </p:spPr>
          <p:txBody>
            <a:bodyPr wrap="none" anchor="ctr">
              <a:prstTxWarp prst="textNoShape">
                <a:avLst/>
              </a:prstTxWarp>
            </a:bodyPr>
            <a:lstStyle/>
            <a:p>
              <a:endParaRPr lang="en-US"/>
            </a:p>
          </p:txBody>
        </p:sp>
        <p:sp>
          <p:nvSpPr>
            <p:cNvPr id="20539" name="Text Box 114"/>
            <p:cNvSpPr txBox="1">
              <a:spLocks noChangeArrowheads="1"/>
            </p:cNvSpPr>
            <p:nvPr/>
          </p:nvSpPr>
          <p:spPr bwMode="auto">
            <a:xfrm>
              <a:off x="3120" y="2084"/>
              <a:ext cx="338" cy="250"/>
            </a:xfrm>
            <a:prstGeom prst="rect">
              <a:avLst/>
            </a:prstGeom>
            <a:noFill/>
            <a:ln w="9525">
              <a:noFill/>
              <a:miter lim="800000"/>
              <a:headEnd/>
              <a:tailEnd/>
            </a:ln>
          </p:spPr>
          <p:txBody>
            <a:bodyPr wrap="none">
              <a:prstTxWarp prst="textNoShape">
                <a:avLst/>
              </a:prstTxWarp>
              <a:spAutoFit/>
            </a:bodyPr>
            <a:lstStyle/>
            <a:p>
              <a:pPr eaLnBrk="0" hangingPunct="0"/>
              <a:r>
                <a:rPr lang="en-US" sz="2000" b="1">
                  <a:latin typeface="Palatino" pitchFamily="1" charset="0"/>
                </a:rPr>
                <a:t>MI</a:t>
              </a:r>
            </a:p>
          </p:txBody>
        </p:sp>
        <p:sp>
          <p:nvSpPr>
            <p:cNvPr id="20540" name="Text Box 115"/>
            <p:cNvSpPr txBox="1">
              <a:spLocks noChangeArrowheads="1"/>
            </p:cNvSpPr>
            <p:nvPr/>
          </p:nvSpPr>
          <p:spPr bwMode="auto">
            <a:xfrm>
              <a:off x="4656" y="2064"/>
              <a:ext cx="401" cy="250"/>
            </a:xfrm>
            <a:prstGeom prst="rect">
              <a:avLst/>
            </a:prstGeom>
            <a:noFill/>
            <a:ln w="9525">
              <a:noFill/>
              <a:miter lim="800000"/>
              <a:headEnd/>
              <a:tailEnd/>
            </a:ln>
          </p:spPr>
          <p:txBody>
            <a:bodyPr wrap="none">
              <a:prstTxWarp prst="textNoShape">
                <a:avLst/>
              </a:prstTxWarp>
              <a:spAutoFit/>
            </a:bodyPr>
            <a:lstStyle/>
            <a:p>
              <a:pPr eaLnBrk="0" hangingPunct="0"/>
              <a:r>
                <a:rPr lang="en-US" sz="2000" b="1">
                  <a:latin typeface="Palatino" pitchFamily="1" charset="0"/>
                </a:rPr>
                <a:t>MII</a:t>
              </a:r>
            </a:p>
          </p:txBody>
        </p:sp>
        <p:sp>
          <p:nvSpPr>
            <p:cNvPr id="20541" name="Line 116"/>
            <p:cNvSpPr>
              <a:spLocks noChangeShapeType="1"/>
            </p:cNvSpPr>
            <p:nvPr/>
          </p:nvSpPr>
          <p:spPr bwMode="auto">
            <a:xfrm>
              <a:off x="3191" y="672"/>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42" name="Line 117"/>
            <p:cNvSpPr>
              <a:spLocks noChangeShapeType="1"/>
            </p:cNvSpPr>
            <p:nvPr/>
          </p:nvSpPr>
          <p:spPr bwMode="auto">
            <a:xfrm>
              <a:off x="3197" y="768"/>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43" name="Line 118"/>
            <p:cNvSpPr>
              <a:spLocks noChangeShapeType="1"/>
            </p:cNvSpPr>
            <p:nvPr/>
          </p:nvSpPr>
          <p:spPr bwMode="auto">
            <a:xfrm>
              <a:off x="3216" y="2928"/>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44" name="Line 119"/>
            <p:cNvSpPr>
              <a:spLocks noChangeShapeType="1"/>
            </p:cNvSpPr>
            <p:nvPr/>
          </p:nvSpPr>
          <p:spPr bwMode="auto">
            <a:xfrm>
              <a:off x="3216" y="3024"/>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45" name="Line 120"/>
            <p:cNvSpPr>
              <a:spLocks noChangeShapeType="1"/>
            </p:cNvSpPr>
            <p:nvPr/>
          </p:nvSpPr>
          <p:spPr bwMode="auto">
            <a:xfrm>
              <a:off x="1344" y="675"/>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46" name="Line 121"/>
            <p:cNvSpPr>
              <a:spLocks noChangeShapeType="1"/>
            </p:cNvSpPr>
            <p:nvPr/>
          </p:nvSpPr>
          <p:spPr bwMode="auto">
            <a:xfrm>
              <a:off x="1345" y="761"/>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47" name="Line 122"/>
            <p:cNvSpPr>
              <a:spLocks noChangeShapeType="1"/>
            </p:cNvSpPr>
            <p:nvPr/>
          </p:nvSpPr>
          <p:spPr bwMode="auto">
            <a:xfrm>
              <a:off x="1340" y="3123"/>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48" name="Line 123"/>
            <p:cNvSpPr>
              <a:spLocks noChangeShapeType="1"/>
            </p:cNvSpPr>
            <p:nvPr/>
          </p:nvSpPr>
          <p:spPr bwMode="auto">
            <a:xfrm>
              <a:off x="2036" y="1210"/>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49" name="Line 124"/>
            <p:cNvSpPr>
              <a:spLocks noChangeShapeType="1"/>
            </p:cNvSpPr>
            <p:nvPr/>
          </p:nvSpPr>
          <p:spPr bwMode="auto">
            <a:xfrm>
              <a:off x="2329" y="1208"/>
              <a:ext cx="96"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20550" name="Oval 125"/>
            <p:cNvSpPr>
              <a:spLocks noChangeArrowheads="1"/>
            </p:cNvSpPr>
            <p:nvPr/>
          </p:nvSpPr>
          <p:spPr bwMode="auto">
            <a:xfrm>
              <a:off x="2064" y="1152"/>
              <a:ext cx="240" cy="48"/>
            </a:xfrm>
            <a:prstGeom prst="ellipse">
              <a:avLst/>
            </a:prstGeom>
            <a:solidFill>
              <a:schemeClr val="accent1"/>
            </a:solidFill>
            <a:ln w="9525">
              <a:round/>
              <a:headEnd/>
              <a:tailEnd/>
            </a:ln>
            <a:scene3d>
              <a:camera prst="legacyObliqueRight">
                <a:rot lat="0" lon="3000000" rev="0"/>
              </a:camera>
              <a:lightRig rig="legacyFlat1" dir="t"/>
            </a:scene3d>
            <a:sp3d extrusionH="100000" prstMaterial="legacyMatte">
              <a:bevelT w="13500" h="13500" prst="angle"/>
              <a:bevelB w="13500" h="13500" prst="angle"/>
              <a:extrusionClr>
                <a:srgbClr val="FFFF00"/>
              </a:extrusionClr>
            </a:sp3d>
          </p:spPr>
          <p:txBody>
            <a:bodyPr wrap="none" anchor="ctr">
              <a:prstTxWarp prst="textNoShape">
                <a:avLst/>
              </a:prstTxWarp>
              <a:flatTx/>
            </a:bodyPr>
            <a:lstStyle/>
            <a:p>
              <a:pPr eaLnBrk="0" hangingPunct="0"/>
              <a:endParaRPr lang="en-US" sz="1400"/>
            </a:p>
          </p:txBody>
        </p:sp>
        <p:sp>
          <p:nvSpPr>
            <p:cNvPr id="20551" name="Oval 126"/>
            <p:cNvSpPr>
              <a:spLocks noChangeArrowheads="1"/>
            </p:cNvSpPr>
            <p:nvPr/>
          </p:nvSpPr>
          <p:spPr bwMode="auto">
            <a:xfrm>
              <a:off x="2160" y="1872"/>
              <a:ext cx="48" cy="96"/>
            </a:xfrm>
            <a:prstGeom prst="ellipse">
              <a:avLst/>
            </a:prstGeom>
            <a:solidFill>
              <a:schemeClr val="accent1"/>
            </a:solidFill>
            <a:ln w="9525">
              <a:round/>
              <a:headEnd/>
              <a:tailEnd/>
            </a:ln>
            <a:scene3d>
              <a:camera prst="legacyObliqueTop">
                <a:rot lat="3900000" lon="0" rev="0"/>
              </a:camera>
              <a:lightRig rig="legacyFlat3" dir="b"/>
            </a:scene3d>
            <a:sp3d extrusionH="1370000" prstMaterial="legacyMatte">
              <a:bevelT w="13500" h="13500" prst="angle"/>
              <a:bevelB w="13500" h="13500" prst="angle"/>
              <a:extrusionClr>
                <a:srgbClr val="FFFF00"/>
              </a:extrusionClr>
            </a:sp3d>
          </p:spPr>
          <p:txBody>
            <a:bodyPr wrap="none" anchor="ctr">
              <a:prstTxWarp prst="textNoShape">
                <a:avLst/>
              </a:prstTxWarp>
              <a:flatTx/>
            </a:bodyPr>
            <a:lstStyle/>
            <a:p>
              <a:pPr eaLnBrk="0" hangingPunct="0"/>
              <a:endParaRPr lang="en-US" sz="1400"/>
            </a:p>
          </p:txBody>
        </p:sp>
      </p:grpSp>
      <p:sp>
        <p:nvSpPr>
          <p:cNvPr id="20482" name="Text Box 127"/>
          <p:cNvSpPr txBox="1">
            <a:spLocks noChangeArrowheads="1"/>
          </p:cNvSpPr>
          <p:nvPr/>
        </p:nvSpPr>
        <p:spPr bwMode="auto">
          <a:xfrm>
            <a:off x="3505200" y="169863"/>
            <a:ext cx="1335171" cy="523220"/>
          </a:xfrm>
          <a:prstGeom prst="rect">
            <a:avLst/>
          </a:prstGeom>
          <a:noFill/>
          <a:ln w="9525">
            <a:noFill/>
            <a:miter lim="800000"/>
            <a:headEnd/>
            <a:tailEnd/>
          </a:ln>
        </p:spPr>
        <p:txBody>
          <a:bodyPr wrap="none">
            <a:prstTxWarp prst="textNoShape">
              <a:avLst/>
            </a:prstTxWarp>
            <a:spAutoFit/>
          </a:bodyPr>
          <a:lstStyle/>
          <a:p>
            <a:pPr eaLnBrk="0" hangingPunct="0"/>
            <a:r>
              <a:rPr lang="en-US" sz="2800" b="1" dirty="0"/>
              <a:t>Meiosis</a:t>
            </a: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748526"/>
            <a:ext cx="8493120" cy="414764"/>
          </a:xfrm>
          <a:prstGeom prst="rect">
            <a:avLst/>
          </a:prstGeom>
          <a:noFill/>
          <a:ln w="9525">
            <a:noFill/>
            <a:round/>
            <a:headEnd/>
            <a:tailEnd/>
          </a:ln>
          <a:effectLst/>
        </p:spPr>
        <p:txBody>
          <a:bodyPr lIns="0" tIns="0" rIns="0" bIns="0">
            <a:prstTxWarp prst="textNoShape">
              <a:avLst/>
            </a:prstTxWarp>
          </a:bodyPr>
          <a:lstStyle/>
          <a:p>
            <a:pPr algn="ct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sz="1500" b="1" dirty="0">
                <a:solidFill>
                  <a:srgbClr val="000000"/>
                </a:solidFill>
                <a:latin typeface="Arial" pitchFamily="1" charset="0"/>
                <a:ea typeface="msgothic" charset="0"/>
                <a:cs typeface="msgothic" charset="0"/>
              </a:rPr>
              <a:t>At low light levels (I = 5 × 10-4I0), dense-regime imaging can continue for 2 </a:t>
            </a:r>
            <a:r>
              <a:rPr lang="en-GB" sz="1500" b="1" dirty="0" err="1">
                <a:solidFill>
                  <a:srgbClr val="000000"/>
                </a:solidFill>
                <a:latin typeface="Arial" pitchFamily="1" charset="0"/>
                <a:ea typeface="msgothic" charset="0"/>
                <a:cs typeface="msgothic" charset="0"/>
              </a:rPr>
              <a:t>h</a:t>
            </a:r>
            <a:r>
              <a:rPr lang="en-GB" sz="1500" b="1" dirty="0">
                <a:solidFill>
                  <a:srgbClr val="000000"/>
                </a:solidFill>
                <a:latin typeface="Arial" pitchFamily="1" charset="0"/>
                <a:ea typeface="msgothic" charset="0"/>
                <a:cs typeface="msgothic" charset="0"/>
              </a:rPr>
              <a:t>, encompassing a whole cell cycle, without fading or loss of viability.</a:t>
            </a:r>
          </a:p>
        </p:txBody>
      </p:sp>
      <p:pic>
        <p:nvPicPr>
          <p:cNvPr id="3074" name="Picture 2"/>
          <p:cNvPicPr>
            <a:picLocks noChangeAspect="1" noChangeArrowheads="1"/>
          </p:cNvPicPr>
          <p:nvPr/>
        </p:nvPicPr>
        <p:blipFill>
          <a:blip r:embed="rId3"/>
          <a:srcRect/>
          <a:stretch>
            <a:fillRect/>
          </a:stretch>
        </p:blipFill>
        <p:spPr bwMode="auto">
          <a:xfrm>
            <a:off x="2880" y="5943504"/>
            <a:ext cx="9106560" cy="943299"/>
          </a:xfrm>
          <a:prstGeom prst="rect">
            <a:avLst/>
          </a:prstGeom>
          <a:noFill/>
          <a:ln w="9525">
            <a:noFill/>
            <a:round/>
            <a:headEnd/>
            <a:tailEnd/>
          </a:ln>
          <a:effectLst/>
        </p:spPr>
      </p:pic>
      <p:pic>
        <p:nvPicPr>
          <p:cNvPr id="3075" name="Picture 3"/>
          <p:cNvPicPr>
            <a:picLocks noChangeAspect="1" noChangeArrowheads="1"/>
          </p:cNvPicPr>
          <p:nvPr/>
        </p:nvPicPr>
        <p:blipFill>
          <a:blip r:embed="rId4"/>
          <a:srcRect/>
          <a:stretch>
            <a:fillRect/>
          </a:stretch>
        </p:blipFill>
        <p:spPr bwMode="auto">
          <a:xfrm>
            <a:off x="2756160" y="1275634"/>
            <a:ext cx="3636000" cy="4893634"/>
          </a:xfrm>
          <a:prstGeom prst="rect">
            <a:avLst/>
          </a:prstGeom>
          <a:noFill/>
          <a:ln w="9525">
            <a:noFill/>
            <a:round/>
            <a:headEnd/>
            <a:tailEnd/>
          </a:ln>
          <a:effectLst/>
        </p:spPr>
      </p:pic>
      <p:sp>
        <p:nvSpPr>
          <p:cNvPr id="3076" name="Text Box 4"/>
          <p:cNvSpPr txBox="1">
            <a:spLocks noChangeArrowheads="1"/>
          </p:cNvSpPr>
          <p:nvPr/>
        </p:nvSpPr>
        <p:spPr bwMode="auto">
          <a:xfrm>
            <a:off x="2756160" y="6155751"/>
            <a:ext cx="3918240" cy="231864"/>
          </a:xfrm>
          <a:prstGeom prst="rect">
            <a:avLst/>
          </a:prstGeom>
          <a:noFill/>
          <a:ln w="9525">
            <a:noFill/>
            <a:round/>
            <a:headEnd/>
            <a:tailEnd/>
          </a:ln>
          <a:effectLst/>
        </p:spPr>
        <p:txBody>
          <a:bodyPr lIns="0" tIns="0" rIns="0" bIns="0">
            <a:prstTxWarp prst="textNoShape">
              <a:avLst/>
            </a:prstTxWarp>
          </a:bodyPr>
          <a:lstStyle/>
          <a:p>
            <a:pPr>
              <a:tabLst>
                <a:tab pos="656650" algn="l"/>
                <a:tab pos="1313299" algn="l"/>
                <a:tab pos="1969949" algn="l"/>
                <a:tab pos="2626599" algn="l"/>
                <a:tab pos="3283248" algn="l"/>
              </a:tabLst>
            </a:pPr>
            <a:r>
              <a:rPr lang="en-GB" sz="1100" b="1" dirty="0">
                <a:solidFill>
                  <a:srgbClr val="000000"/>
                </a:solidFill>
                <a:latin typeface="Arial" pitchFamily="1" charset="0"/>
                <a:ea typeface="msgothic" charset="0"/>
                <a:cs typeface="msgothic" charset="0"/>
              </a:rPr>
              <a:t>Carlton P M et al. PNAS 2010;107:16016-16022</a:t>
            </a:r>
          </a:p>
        </p:txBody>
      </p:sp>
      <p:sp>
        <p:nvSpPr>
          <p:cNvPr id="3077" name="Text Box 5"/>
          <p:cNvSpPr txBox="1">
            <a:spLocks noChangeArrowheads="1"/>
          </p:cNvSpPr>
          <p:nvPr/>
        </p:nvSpPr>
        <p:spPr bwMode="auto">
          <a:xfrm>
            <a:off x="97920" y="6613175"/>
            <a:ext cx="4930560" cy="3470764"/>
          </a:xfrm>
          <a:prstGeom prst="rect">
            <a:avLst/>
          </a:prstGeom>
          <a:noFill/>
          <a:ln w="9525">
            <a:noFill/>
            <a:round/>
            <a:headEnd/>
            <a:tailEnd/>
          </a:ln>
          <a:effectLst/>
        </p:spPr>
        <p:txBody>
          <a:bodyPr lIns="0" tIns="0" rIns="0" bIns="0">
            <a:prstTxWarp prst="textNoShape">
              <a:avLst/>
            </a:prstTxWarp>
          </a:bodyPr>
          <a:lstStyle/>
          <a:p>
            <a:pPr marL="77761" indent="-77761">
              <a:tabLst>
                <a:tab pos="656650" algn="l"/>
                <a:tab pos="1313299" algn="l"/>
                <a:tab pos="1969949" algn="l"/>
                <a:tab pos="2626599" algn="l"/>
                <a:tab pos="3283248" algn="l"/>
                <a:tab pos="3939898" algn="l"/>
                <a:tab pos="4596548" algn="l"/>
              </a:tabLst>
            </a:pPr>
            <a:r>
              <a:rPr lang="en-GB" sz="900" dirty="0">
                <a:solidFill>
                  <a:srgbClr val="000000"/>
                </a:solidFill>
                <a:latin typeface="Arial" pitchFamily="1" charset="0"/>
                <a:ea typeface="msgothic" charset="0"/>
                <a:cs typeface="msgothic" charset="0"/>
              </a:rPr>
              <a:t>©2010 by National Academy of Sciences</a:t>
            </a:r>
          </a:p>
        </p:txBody>
      </p:sp>
      <p:sp>
        <p:nvSpPr>
          <p:cNvPr id="7" name="TextBox 6"/>
          <p:cNvSpPr txBox="1"/>
          <p:nvPr/>
        </p:nvSpPr>
        <p:spPr>
          <a:xfrm>
            <a:off x="-19801" y="96865"/>
            <a:ext cx="9293680" cy="523220"/>
          </a:xfrm>
          <a:prstGeom prst="rect">
            <a:avLst/>
          </a:prstGeom>
          <a:noFill/>
        </p:spPr>
        <p:txBody>
          <a:bodyPr wrap="none" rtlCol="0">
            <a:spAutoFit/>
          </a:bodyPr>
          <a:lstStyle/>
          <a:p>
            <a:r>
              <a:rPr lang="en-US" sz="2800" dirty="0" smtClean="0"/>
              <a:t>Denoising can improve both phototoxicity and </a:t>
            </a:r>
            <a:r>
              <a:rPr lang="en-US" sz="2800" dirty="0" err="1" smtClean="0"/>
              <a:t>photobleaching</a:t>
            </a:r>
            <a:endParaRPr lang="en-US" sz="28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08176" y="2744057"/>
            <a:ext cx="7327647" cy="523220"/>
          </a:xfrm>
          <a:prstGeom prst="rect">
            <a:avLst/>
          </a:prstGeom>
          <a:noFill/>
        </p:spPr>
        <p:txBody>
          <a:bodyPr wrap="none" rtlCol="0">
            <a:spAutoFit/>
          </a:bodyPr>
          <a:lstStyle/>
          <a:p>
            <a:r>
              <a:rPr lang="en-US" sz="2800" dirty="0" smtClean="0"/>
              <a:t>Preserving a normal environment during imaging</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4054" y="221488"/>
            <a:ext cx="7526895" cy="523220"/>
          </a:xfrm>
          <a:prstGeom prst="rect">
            <a:avLst/>
          </a:prstGeom>
          <a:noFill/>
        </p:spPr>
        <p:txBody>
          <a:bodyPr wrap="none" rtlCol="0">
            <a:spAutoFit/>
          </a:bodyPr>
          <a:lstStyle/>
          <a:p>
            <a:r>
              <a:rPr lang="en-US" sz="2800" dirty="0" smtClean="0"/>
              <a:t>Environmental Variables for Mammalian Cell Lines </a:t>
            </a:r>
            <a:endParaRPr lang="en-US" sz="2800" dirty="0"/>
          </a:p>
        </p:txBody>
      </p:sp>
      <p:graphicFrame>
        <p:nvGraphicFramePr>
          <p:cNvPr id="6" name="Table 5"/>
          <p:cNvGraphicFramePr>
            <a:graphicFrameLocks noGrp="1"/>
          </p:cNvGraphicFramePr>
          <p:nvPr/>
        </p:nvGraphicFramePr>
        <p:xfrm>
          <a:off x="394054" y="1046050"/>
          <a:ext cx="7860192" cy="5493079"/>
        </p:xfrm>
        <a:graphic>
          <a:graphicData uri="http://schemas.openxmlformats.org/drawingml/2006/table">
            <a:tbl>
              <a:tblPr firstRow="1" bandRow="1">
                <a:tableStyleId>{D7AC3CCA-C797-4891-BE02-D94E43425B78}</a:tableStyleId>
              </a:tblPr>
              <a:tblGrid>
                <a:gridCol w="1611026"/>
                <a:gridCol w="1888117"/>
                <a:gridCol w="4361049"/>
              </a:tblGrid>
              <a:tr h="807901">
                <a:tc>
                  <a:txBody>
                    <a:bodyPr/>
                    <a:lstStyle/>
                    <a:p>
                      <a:r>
                        <a:rPr lang="en-US" dirty="0" smtClean="0"/>
                        <a:t>Variable</a:t>
                      </a:r>
                      <a:endParaRPr lang="en-US" dirty="0"/>
                    </a:p>
                  </a:txBody>
                  <a:tcPr/>
                </a:tc>
                <a:tc>
                  <a:txBody>
                    <a:bodyPr/>
                    <a:lstStyle/>
                    <a:p>
                      <a:r>
                        <a:rPr lang="en-US" dirty="0" smtClean="0"/>
                        <a:t>Optimum Range</a:t>
                      </a:r>
                      <a:endParaRPr lang="en-US" dirty="0"/>
                    </a:p>
                  </a:txBody>
                  <a:tcPr/>
                </a:tc>
                <a:tc>
                  <a:txBody>
                    <a:bodyPr/>
                    <a:lstStyle/>
                    <a:p>
                      <a:r>
                        <a:rPr lang="en-US" dirty="0" smtClean="0"/>
                        <a:t>Comments</a:t>
                      </a:r>
                      <a:endParaRPr lang="en-US" dirty="0"/>
                    </a:p>
                  </a:txBody>
                  <a:tcPr/>
                </a:tc>
              </a:tr>
              <a:tr h="468069">
                <a:tc>
                  <a:txBody>
                    <a:bodyPr/>
                    <a:lstStyle/>
                    <a:p>
                      <a:r>
                        <a:rPr lang="en-US" dirty="0" smtClean="0"/>
                        <a:t>Temperature</a:t>
                      </a:r>
                      <a:endParaRPr lang="en-US" dirty="0"/>
                    </a:p>
                  </a:txBody>
                  <a:tcPr/>
                </a:tc>
                <a:tc>
                  <a:txBody>
                    <a:bodyPr/>
                    <a:lstStyle/>
                    <a:p>
                      <a:pPr algn="ctr"/>
                      <a:r>
                        <a:rPr lang="en-US" dirty="0" smtClean="0"/>
                        <a:t>28-37ºC</a:t>
                      </a:r>
                      <a:endParaRPr lang="en-US" dirty="0"/>
                    </a:p>
                  </a:txBody>
                  <a:tcPr/>
                </a:tc>
                <a:tc>
                  <a:txBody>
                    <a:bodyPr/>
                    <a:lstStyle/>
                    <a:p>
                      <a:r>
                        <a:rPr lang="en-US" dirty="0" smtClean="0"/>
                        <a:t>Control with Specimen Chamber</a:t>
                      </a:r>
                      <a:r>
                        <a:rPr lang="en-US" baseline="0" dirty="0" smtClean="0"/>
                        <a:t> Heaters</a:t>
                      </a:r>
                    </a:p>
                    <a:p>
                      <a:r>
                        <a:rPr lang="en-US" baseline="0" dirty="0" smtClean="0"/>
                        <a:t>Inline Perfusion Heaters</a:t>
                      </a:r>
                    </a:p>
                    <a:p>
                      <a:r>
                        <a:rPr lang="en-US" baseline="0" dirty="0" smtClean="0"/>
                        <a:t>Objective Lens Heaters</a:t>
                      </a:r>
                    </a:p>
                    <a:p>
                      <a:r>
                        <a:rPr lang="en-US" baseline="0" dirty="0" smtClean="0"/>
                        <a:t>Environmental Control Boxes</a:t>
                      </a:r>
                      <a:endParaRPr lang="en-US" dirty="0"/>
                    </a:p>
                  </a:txBody>
                  <a:tcPr/>
                </a:tc>
              </a:tr>
              <a:tr h="468069">
                <a:tc>
                  <a:txBody>
                    <a:bodyPr/>
                    <a:lstStyle/>
                    <a:p>
                      <a:r>
                        <a:rPr lang="en-US" dirty="0" smtClean="0"/>
                        <a:t>Oxygenation</a:t>
                      </a:r>
                      <a:endParaRPr lang="en-US" dirty="0"/>
                    </a:p>
                  </a:txBody>
                  <a:tcPr/>
                </a:tc>
                <a:tc>
                  <a:txBody>
                    <a:bodyPr/>
                    <a:lstStyle/>
                    <a:p>
                      <a:pPr algn="ctr"/>
                      <a:r>
                        <a:rPr lang="en-US" dirty="0" smtClean="0"/>
                        <a:t>Variable</a:t>
                      </a:r>
                      <a:endParaRPr lang="en-US" dirty="0"/>
                    </a:p>
                  </a:txBody>
                  <a:tcPr/>
                </a:tc>
                <a:tc>
                  <a:txBody>
                    <a:bodyPr/>
                    <a:lstStyle/>
                    <a:p>
                      <a:r>
                        <a:rPr lang="en-US" dirty="0" smtClean="0"/>
                        <a:t>Perfuse or Change</a:t>
                      </a:r>
                      <a:r>
                        <a:rPr lang="en-US" baseline="0" dirty="0" smtClean="0"/>
                        <a:t> Media Regularly</a:t>
                      </a:r>
                    </a:p>
                    <a:p>
                      <a:r>
                        <a:rPr lang="en-US" baseline="0" dirty="0" smtClean="0"/>
                        <a:t>Use Large Chamber Volume</a:t>
                      </a:r>
                      <a:endParaRPr lang="en-US" dirty="0"/>
                    </a:p>
                  </a:txBody>
                  <a:tcPr/>
                </a:tc>
              </a:tr>
              <a:tr h="468069">
                <a:tc>
                  <a:txBody>
                    <a:bodyPr/>
                    <a:lstStyle/>
                    <a:p>
                      <a:r>
                        <a:rPr lang="en-US" dirty="0" smtClean="0"/>
                        <a:t>Humidity</a:t>
                      </a:r>
                      <a:endParaRPr lang="en-US" dirty="0"/>
                    </a:p>
                  </a:txBody>
                  <a:tcPr/>
                </a:tc>
                <a:tc>
                  <a:txBody>
                    <a:bodyPr/>
                    <a:lstStyle/>
                    <a:p>
                      <a:pPr algn="ctr"/>
                      <a:r>
                        <a:rPr lang="en-US" dirty="0" smtClean="0"/>
                        <a:t>97-100%</a:t>
                      </a:r>
                      <a:endParaRPr lang="en-US" dirty="0"/>
                    </a:p>
                  </a:txBody>
                  <a:tcPr/>
                </a:tc>
                <a:tc>
                  <a:txBody>
                    <a:bodyPr/>
                    <a:lstStyle/>
                    <a:p>
                      <a:r>
                        <a:rPr lang="en-US" dirty="0" smtClean="0"/>
                        <a:t>Closed chamber, humidified environmental chamber</a:t>
                      </a:r>
                      <a:endParaRPr lang="en-US" dirty="0"/>
                    </a:p>
                  </a:txBody>
                  <a:tcPr/>
                </a:tc>
              </a:tr>
              <a:tr h="468069">
                <a:tc>
                  <a:txBody>
                    <a:bodyPr/>
                    <a:lstStyle/>
                    <a:p>
                      <a:r>
                        <a:rPr lang="en-US" dirty="0" smtClean="0"/>
                        <a:t>pH</a:t>
                      </a:r>
                      <a:endParaRPr lang="en-US" dirty="0"/>
                    </a:p>
                  </a:txBody>
                  <a:tcPr/>
                </a:tc>
                <a:tc>
                  <a:txBody>
                    <a:bodyPr/>
                    <a:lstStyle/>
                    <a:p>
                      <a:pPr algn="ctr"/>
                      <a:r>
                        <a:rPr lang="en-US" dirty="0" smtClean="0"/>
                        <a:t>7.0 -7.7</a:t>
                      </a:r>
                      <a:endParaRPr lang="en-US" dirty="0"/>
                    </a:p>
                  </a:txBody>
                  <a:tcPr/>
                </a:tc>
                <a:tc>
                  <a:txBody>
                    <a:bodyPr/>
                    <a:lstStyle/>
                    <a:p>
                      <a:r>
                        <a:rPr lang="en-US" dirty="0" smtClean="0"/>
                        <a:t>Use Buffered Media, Perfuse or change media,</a:t>
                      </a:r>
                      <a:r>
                        <a:rPr lang="en-US" baseline="0" dirty="0" smtClean="0"/>
                        <a:t> no phenol red indicator</a:t>
                      </a:r>
                      <a:endParaRPr lang="en-US" dirty="0"/>
                    </a:p>
                  </a:txBody>
                  <a:tcPr/>
                </a:tc>
              </a:tr>
              <a:tr h="468069">
                <a:tc>
                  <a:txBody>
                    <a:bodyPr/>
                    <a:lstStyle/>
                    <a:p>
                      <a:r>
                        <a:rPr lang="en-US" dirty="0" err="1" smtClean="0"/>
                        <a:t>Osmolarity</a:t>
                      </a:r>
                      <a:endParaRPr lang="en-US" dirty="0"/>
                    </a:p>
                  </a:txBody>
                  <a:tcPr/>
                </a:tc>
                <a:tc>
                  <a:txBody>
                    <a:bodyPr/>
                    <a:lstStyle/>
                    <a:p>
                      <a:pPr algn="ctr"/>
                      <a:r>
                        <a:rPr lang="en-US" dirty="0" smtClean="0"/>
                        <a:t>260-320</a:t>
                      </a:r>
                      <a:r>
                        <a:rPr lang="en-US" baseline="0" dirty="0" smtClean="0"/>
                        <a:t> </a:t>
                      </a:r>
                      <a:r>
                        <a:rPr lang="en-US" baseline="0" dirty="0" err="1" smtClean="0"/>
                        <a:t>mosM</a:t>
                      </a:r>
                      <a:endParaRPr lang="en-US" dirty="0"/>
                    </a:p>
                  </a:txBody>
                  <a:tcPr/>
                </a:tc>
                <a:tc>
                  <a:txBody>
                    <a:bodyPr/>
                    <a:lstStyle/>
                    <a:p>
                      <a:r>
                        <a:rPr lang="en-US" dirty="0" smtClean="0"/>
                        <a:t>Avoid evaporation, sealed</a:t>
                      </a:r>
                      <a:r>
                        <a:rPr lang="en-US" baseline="0" dirty="0" smtClean="0"/>
                        <a:t> chamber</a:t>
                      </a:r>
                      <a:endParaRPr lang="en-US" dirty="0"/>
                    </a:p>
                  </a:txBody>
                  <a:tcPr/>
                </a:tc>
              </a:tr>
              <a:tr h="468069">
                <a:tc>
                  <a:txBody>
                    <a:bodyPr/>
                    <a:lstStyle/>
                    <a:p>
                      <a:r>
                        <a:rPr lang="en-US" dirty="0" smtClean="0"/>
                        <a:t>Atmosphere</a:t>
                      </a:r>
                      <a:endParaRPr lang="en-US" dirty="0"/>
                    </a:p>
                  </a:txBody>
                  <a:tcPr/>
                </a:tc>
                <a:tc>
                  <a:txBody>
                    <a:bodyPr/>
                    <a:lstStyle/>
                    <a:p>
                      <a:pPr algn="ctr"/>
                      <a:r>
                        <a:rPr lang="en-US" dirty="0" smtClean="0"/>
                        <a:t>Air or 5-7% C02</a:t>
                      </a:r>
                      <a:endParaRPr lang="en-US" dirty="0"/>
                    </a:p>
                  </a:txBody>
                  <a:tcPr/>
                </a:tc>
                <a:tc>
                  <a:txBody>
                    <a:bodyPr/>
                    <a:lstStyle/>
                    <a:p>
                      <a:r>
                        <a:rPr lang="en-US" dirty="0" smtClean="0"/>
                        <a:t>Used Buffered media, closed chamber</a:t>
                      </a:r>
                      <a:endParaRPr lang="en-US" dirty="0"/>
                    </a:p>
                  </a:txBody>
                  <a:tcPr/>
                </a:tc>
              </a:tr>
              <a:tr h="468069">
                <a:tc>
                  <a:txBody>
                    <a:bodyPr/>
                    <a:lstStyle/>
                    <a:p>
                      <a:r>
                        <a:rPr lang="en-US" dirty="0" smtClean="0"/>
                        <a:t>Media buffer</a:t>
                      </a:r>
                      <a:endParaRPr lang="en-US" dirty="0"/>
                    </a:p>
                  </a:txBody>
                  <a:tcPr/>
                </a:tc>
                <a:tc>
                  <a:txBody>
                    <a:bodyPr/>
                    <a:lstStyle/>
                    <a:p>
                      <a:pPr algn="ctr"/>
                      <a:r>
                        <a:rPr lang="en-US" dirty="0" smtClean="0"/>
                        <a:t>Bicarbonate or Synthetic</a:t>
                      </a:r>
                      <a:r>
                        <a:rPr lang="en-US" baseline="0" dirty="0" smtClean="0"/>
                        <a:t> buffers</a:t>
                      </a:r>
                      <a:endParaRPr lang="en-US" dirty="0"/>
                    </a:p>
                  </a:txBody>
                  <a:tcPr/>
                </a:tc>
                <a:tc>
                  <a:txBody>
                    <a:bodyPr/>
                    <a:lstStyle/>
                    <a:p>
                      <a:r>
                        <a:rPr lang="en-US" dirty="0" smtClean="0"/>
                        <a:t>Beware of phototoxicity, closed &amp;</a:t>
                      </a:r>
                      <a:r>
                        <a:rPr lang="en-US" baseline="0" dirty="0" smtClean="0"/>
                        <a:t> open chambers, atmosphere controlled chamber</a:t>
                      </a:r>
                      <a:endParaRPr lang="en-US" dirty="0"/>
                    </a:p>
                  </a:txBody>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04965" y="1381302"/>
            <a:ext cx="6108700" cy="3505200"/>
          </a:xfrm>
          <a:prstGeom prst="rect">
            <a:avLst/>
          </a:prstGeom>
        </p:spPr>
      </p:pic>
      <p:sp>
        <p:nvSpPr>
          <p:cNvPr id="3" name="TextBox 2"/>
          <p:cNvSpPr txBox="1"/>
          <p:nvPr/>
        </p:nvSpPr>
        <p:spPr>
          <a:xfrm>
            <a:off x="2525889" y="387501"/>
            <a:ext cx="3737872" cy="523220"/>
          </a:xfrm>
          <a:prstGeom prst="rect">
            <a:avLst/>
          </a:prstGeom>
          <a:noFill/>
        </p:spPr>
        <p:txBody>
          <a:bodyPr wrap="none" rtlCol="0">
            <a:spAutoFit/>
          </a:bodyPr>
          <a:lstStyle/>
          <a:p>
            <a:r>
              <a:rPr lang="en-US" sz="2800" dirty="0" smtClean="0"/>
              <a:t>Environmental Chamber</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887" y="1143000"/>
            <a:ext cx="5715000" cy="2286000"/>
          </a:xfrm>
          <a:prstGeom prst="rect">
            <a:avLst/>
          </a:prstGeom>
        </p:spPr>
      </p:pic>
      <p:pic>
        <p:nvPicPr>
          <p:cNvPr id="5" name="Picture 4"/>
          <p:cNvPicPr>
            <a:picLocks noChangeAspect="1"/>
          </p:cNvPicPr>
          <p:nvPr/>
        </p:nvPicPr>
        <p:blipFill>
          <a:blip r:embed="rId3"/>
          <a:stretch>
            <a:fillRect/>
          </a:stretch>
        </p:blipFill>
        <p:spPr>
          <a:xfrm>
            <a:off x="6457133" y="1143000"/>
            <a:ext cx="2298700" cy="2286000"/>
          </a:xfrm>
          <a:prstGeom prst="rect">
            <a:avLst/>
          </a:prstGeom>
        </p:spPr>
      </p:pic>
      <p:pic>
        <p:nvPicPr>
          <p:cNvPr id="6" name="Picture 5"/>
          <p:cNvPicPr>
            <a:picLocks noChangeAspect="1"/>
          </p:cNvPicPr>
          <p:nvPr/>
        </p:nvPicPr>
        <p:blipFill>
          <a:blip r:embed="rId4"/>
          <a:stretch>
            <a:fillRect/>
          </a:stretch>
        </p:blipFill>
        <p:spPr>
          <a:xfrm>
            <a:off x="510887" y="4374840"/>
            <a:ext cx="5270500" cy="1549400"/>
          </a:xfrm>
          <a:prstGeom prst="rect">
            <a:avLst/>
          </a:prstGeom>
        </p:spPr>
      </p:pic>
      <p:sp>
        <p:nvSpPr>
          <p:cNvPr id="7" name="TextBox 6"/>
          <p:cNvSpPr txBox="1"/>
          <p:nvPr/>
        </p:nvSpPr>
        <p:spPr>
          <a:xfrm>
            <a:off x="1726551" y="223025"/>
            <a:ext cx="4730582" cy="523220"/>
          </a:xfrm>
          <a:prstGeom prst="rect">
            <a:avLst/>
          </a:prstGeom>
          <a:noFill/>
        </p:spPr>
        <p:txBody>
          <a:bodyPr wrap="none" rtlCol="0">
            <a:spAutoFit/>
          </a:bodyPr>
          <a:lstStyle/>
          <a:p>
            <a:r>
              <a:rPr lang="en-US" sz="2800" dirty="0" err="1" smtClean="0"/>
              <a:t>CellASIC</a:t>
            </a:r>
            <a:r>
              <a:rPr lang="en-US" sz="2800" dirty="0" smtClean="0"/>
              <a:t> – </a:t>
            </a:r>
            <a:r>
              <a:rPr lang="en-US" sz="2800" dirty="0" err="1" smtClean="0"/>
              <a:t>Microfluidic</a:t>
            </a:r>
            <a:r>
              <a:rPr lang="en-US" sz="2800" dirty="0" smtClean="0"/>
              <a:t> Systems</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79500" y="1587659"/>
            <a:ext cx="6985000" cy="3073400"/>
          </a:xfrm>
          <a:prstGeom prst="rect">
            <a:avLst/>
          </a:prstGeom>
        </p:spPr>
      </p:pic>
      <p:sp>
        <p:nvSpPr>
          <p:cNvPr id="6" name="TextBox 5"/>
          <p:cNvSpPr txBox="1"/>
          <p:nvPr/>
        </p:nvSpPr>
        <p:spPr>
          <a:xfrm>
            <a:off x="1726551" y="223025"/>
            <a:ext cx="4730582" cy="523220"/>
          </a:xfrm>
          <a:prstGeom prst="rect">
            <a:avLst/>
          </a:prstGeom>
          <a:noFill/>
        </p:spPr>
        <p:txBody>
          <a:bodyPr wrap="none" rtlCol="0">
            <a:spAutoFit/>
          </a:bodyPr>
          <a:lstStyle/>
          <a:p>
            <a:r>
              <a:rPr lang="en-US" sz="2800" dirty="0" err="1" smtClean="0"/>
              <a:t>CellASIC</a:t>
            </a:r>
            <a:r>
              <a:rPr lang="en-US" sz="2800" dirty="0" smtClean="0"/>
              <a:t> – </a:t>
            </a:r>
            <a:r>
              <a:rPr lang="en-US" sz="2800" dirty="0" err="1" smtClean="0"/>
              <a:t>Microfluidic</a:t>
            </a:r>
            <a:r>
              <a:rPr lang="en-US" sz="2800" dirty="0" smtClean="0"/>
              <a:t> Systems</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4245" y="762665"/>
            <a:ext cx="3937000" cy="3175000"/>
          </a:xfrm>
          <a:prstGeom prst="rect">
            <a:avLst/>
          </a:prstGeom>
        </p:spPr>
      </p:pic>
      <p:pic>
        <p:nvPicPr>
          <p:cNvPr id="5" name="Picture 4"/>
          <p:cNvPicPr>
            <a:picLocks noChangeAspect="1"/>
          </p:cNvPicPr>
          <p:nvPr/>
        </p:nvPicPr>
        <p:blipFill>
          <a:blip r:embed="rId3"/>
          <a:stretch>
            <a:fillRect/>
          </a:stretch>
        </p:blipFill>
        <p:spPr>
          <a:xfrm>
            <a:off x="4119220" y="1118265"/>
            <a:ext cx="5080000" cy="2819400"/>
          </a:xfrm>
          <a:prstGeom prst="rect">
            <a:avLst/>
          </a:prstGeom>
        </p:spPr>
      </p:pic>
      <p:pic>
        <p:nvPicPr>
          <p:cNvPr id="6" name="Picture 5"/>
          <p:cNvPicPr>
            <a:picLocks noChangeAspect="1"/>
          </p:cNvPicPr>
          <p:nvPr/>
        </p:nvPicPr>
        <p:blipFill>
          <a:blip r:embed="rId4"/>
          <a:stretch>
            <a:fillRect/>
          </a:stretch>
        </p:blipFill>
        <p:spPr>
          <a:xfrm>
            <a:off x="887095" y="4112707"/>
            <a:ext cx="2660758" cy="2326263"/>
          </a:xfrm>
          <a:prstGeom prst="rect">
            <a:avLst/>
          </a:prstGeom>
        </p:spPr>
      </p:pic>
      <p:pic>
        <p:nvPicPr>
          <p:cNvPr id="7" name="Picture 6"/>
          <p:cNvPicPr>
            <a:picLocks noChangeAspect="1"/>
          </p:cNvPicPr>
          <p:nvPr/>
        </p:nvPicPr>
        <p:blipFill>
          <a:blip r:embed="rId5"/>
          <a:stretch>
            <a:fillRect/>
          </a:stretch>
        </p:blipFill>
        <p:spPr>
          <a:xfrm>
            <a:off x="4969755" y="4112707"/>
            <a:ext cx="3318271" cy="2521887"/>
          </a:xfrm>
          <a:prstGeom prst="rect">
            <a:avLst/>
          </a:prstGeom>
        </p:spPr>
      </p:pic>
      <p:sp>
        <p:nvSpPr>
          <p:cNvPr id="8" name="TextBox 7"/>
          <p:cNvSpPr txBox="1"/>
          <p:nvPr/>
        </p:nvSpPr>
        <p:spPr>
          <a:xfrm>
            <a:off x="1726551" y="223025"/>
            <a:ext cx="5713298" cy="523220"/>
          </a:xfrm>
          <a:prstGeom prst="rect">
            <a:avLst/>
          </a:prstGeom>
          <a:noFill/>
        </p:spPr>
        <p:txBody>
          <a:bodyPr wrap="none" rtlCol="0">
            <a:spAutoFit/>
          </a:bodyPr>
          <a:lstStyle/>
          <a:p>
            <a:r>
              <a:rPr lang="en-US" sz="2800" dirty="0" err="1" smtClean="0"/>
              <a:t>Bioptechs</a:t>
            </a:r>
            <a:r>
              <a:rPr lang="en-US" sz="2800" dirty="0" smtClean="0"/>
              <a:t> – Open/Closed Dish System </a:t>
            </a:r>
            <a:endParaRPr lang="en-US" sz="2800" dirty="0"/>
          </a:p>
        </p:txBody>
      </p:sp>
      <p:sp>
        <p:nvSpPr>
          <p:cNvPr id="9" name="TextBox 8"/>
          <p:cNvSpPr txBox="1"/>
          <p:nvPr/>
        </p:nvSpPr>
        <p:spPr>
          <a:xfrm>
            <a:off x="1470392" y="6450762"/>
            <a:ext cx="1305804" cy="369332"/>
          </a:xfrm>
          <a:prstGeom prst="rect">
            <a:avLst/>
          </a:prstGeom>
          <a:noFill/>
        </p:spPr>
        <p:txBody>
          <a:bodyPr wrap="none" rtlCol="0">
            <a:spAutoFit/>
          </a:bodyPr>
          <a:lstStyle/>
          <a:p>
            <a:r>
              <a:rPr lang="en-US" dirty="0" smtClean="0"/>
              <a:t>Delta T Dish</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Heated Objective</a:t>
            </a:r>
            <a:endParaRPr lang="en-US" dirty="0"/>
          </a:p>
        </p:txBody>
      </p:sp>
      <p:pic>
        <p:nvPicPr>
          <p:cNvPr id="4" name="Picture 3" descr="IMG_0479.JPG"/>
          <p:cNvPicPr>
            <a:picLocks noChangeAspect="1"/>
          </p:cNvPicPr>
          <p:nvPr/>
        </p:nvPicPr>
        <p:blipFill>
          <a:blip r:embed="rId2"/>
          <a:stretch>
            <a:fillRect/>
          </a:stretch>
        </p:blipFill>
        <p:spPr>
          <a:xfrm>
            <a:off x="1679222" y="2102556"/>
            <a:ext cx="5832592" cy="437444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772"/>
            <a:ext cx="8229600" cy="1143000"/>
          </a:xfrm>
        </p:spPr>
        <p:txBody>
          <a:bodyPr/>
          <a:lstStyle/>
          <a:p>
            <a:r>
              <a:rPr lang="en-US" dirty="0" smtClean="0"/>
              <a:t>Custom-made PDMS microfluidics </a:t>
            </a:r>
            <a:endParaRPr lang="en-US" dirty="0"/>
          </a:p>
        </p:txBody>
      </p:sp>
      <p:sp>
        <p:nvSpPr>
          <p:cNvPr id="4" name="TextBox 3"/>
          <p:cNvSpPr txBox="1"/>
          <p:nvPr/>
        </p:nvSpPr>
        <p:spPr>
          <a:xfrm>
            <a:off x="457200" y="1141518"/>
            <a:ext cx="3376145" cy="400110"/>
          </a:xfrm>
          <a:prstGeom prst="rect">
            <a:avLst/>
          </a:prstGeom>
          <a:noFill/>
        </p:spPr>
        <p:txBody>
          <a:bodyPr wrap="none" rtlCol="0">
            <a:spAutoFit/>
          </a:bodyPr>
          <a:lstStyle/>
          <a:p>
            <a:r>
              <a:rPr lang="en-US" sz="2000" dirty="0" smtClean="0"/>
              <a:t>PDMS - </a:t>
            </a:r>
            <a:r>
              <a:rPr lang="en-US" sz="2000" dirty="0" err="1" smtClean="0"/>
              <a:t>Poly(dimethylsiloxane</a:t>
            </a:r>
            <a:r>
              <a:rPr lang="en-US" sz="2000" dirty="0" smtClean="0"/>
              <a:t>)</a:t>
            </a:r>
            <a:endParaRPr lang="en-US" sz="2000" dirty="0"/>
          </a:p>
        </p:txBody>
      </p:sp>
      <p:sp>
        <p:nvSpPr>
          <p:cNvPr id="6" name="Rectangle 5"/>
          <p:cNvSpPr/>
          <p:nvPr/>
        </p:nvSpPr>
        <p:spPr>
          <a:xfrm>
            <a:off x="457200" y="1596852"/>
            <a:ext cx="6210552" cy="1477328"/>
          </a:xfrm>
          <a:prstGeom prst="rect">
            <a:avLst/>
          </a:prstGeom>
        </p:spPr>
        <p:txBody>
          <a:bodyPr wrap="square">
            <a:spAutoFit/>
          </a:bodyPr>
          <a:lstStyle/>
          <a:p>
            <a:r>
              <a:rPr lang="en-US" dirty="0" smtClean="0"/>
              <a:t>Relatively inexpensive</a:t>
            </a:r>
          </a:p>
          <a:p>
            <a:r>
              <a:rPr lang="en-US" dirty="0" smtClean="0"/>
              <a:t>Easy to use Chemically inert/non-hazardous</a:t>
            </a:r>
          </a:p>
          <a:p>
            <a:r>
              <a:rPr lang="en-US" dirty="0" smtClean="0"/>
              <a:t>Optically clear Flexible and fairly tough when cured </a:t>
            </a:r>
          </a:p>
          <a:p>
            <a:r>
              <a:rPr lang="en-US" dirty="0" smtClean="0"/>
              <a:t>Easily bonded to itself or other materials </a:t>
            </a:r>
          </a:p>
          <a:p>
            <a:r>
              <a:rPr lang="en-US" dirty="0" smtClean="0"/>
              <a:t>Permeable to air and liquids (but can be coated to prevent this).</a:t>
            </a:r>
            <a:endParaRPr lang="en-US" dirty="0"/>
          </a:p>
        </p:txBody>
      </p:sp>
      <p:pic>
        <p:nvPicPr>
          <p:cNvPr id="7" name="Picture 6" descr="PDMS.tiff"/>
          <p:cNvPicPr>
            <a:picLocks noChangeAspect="1"/>
          </p:cNvPicPr>
          <p:nvPr/>
        </p:nvPicPr>
        <p:blipFill>
          <a:blip r:embed="rId3"/>
          <a:stretch>
            <a:fillRect/>
          </a:stretch>
        </p:blipFill>
        <p:spPr>
          <a:xfrm>
            <a:off x="374370" y="3238364"/>
            <a:ext cx="4710417" cy="3564412"/>
          </a:xfrm>
          <a:prstGeom prst="rect">
            <a:avLst/>
          </a:prstGeom>
        </p:spPr>
      </p:pic>
      <p:pic>
        <p:nvPicPr>
          <p:cNvPr id="8" name="Picture 7" descr="Luerlock.tiff"/>
          <p:cNvPicPr>
            <a:picLocks noChangeAspect="1"/>
          </p:cNvPicPr>
          <p:nvPr/>
        </p:nvPicPr>
        <p:blipFill>
          <a:blip r:embed="rId4"/>
          <a:stretch>
            <a:fillRect/>
          </a:stretch>
        </p:blipFill>
        <p:spPr>
          <a:xfrm>
            <a:off x="5524500" y="3594872"/>
            <a:ext cx="3162300" cy="2438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438" y="-93026"/>
            <a:ext cx="8229600" cy="1143000"/>
          </a:xfrm>
        </p:spPr>
        <p:txBody>
          <a:bodyPr/>
          <a:lstStyle/>
          <a:p>
            <a:r>
              <a:rPr lang="en-US" dirty="0" smtClean="0"/>
              <a:t>Future Directions</a:t>
            </a:r>
            <a:endParaRPr lang="en-US" dirty="0"/>
          </a:p>
        </p:txBody>
      </p:sp>
      <p:sp>
        <p:nvSpPr>
          <p:cNvPr id="4" name="TextBox 3"/>
          <p:cNvSpPr txBox="1"/>
          <p:nvPr/>
        </p:nvSpPr>
        <p:spPr>
          <a:xfrm>
            <a:off x="1292859" y="1072650"/>
            <a:ext cx="6083967" cy="461665"/>
          </a:xfrm>
          <a:prstGeom prst="rect">
            <a:avLst/>
          </a:prstGeom>
          <a:noFill/>
        </p:spPr>
        <p:txBody>
          <a:bodyPr wrap="none" rtlCol="0">
            <a:spAutoFit/>
          </a:bodyPr>
          <a:lstStyle/>
          <a:p>
            <a:r>
              <a:rPr lang="en-US" sz="2400" dirty="0" smtClean="0"/>
              <a:t>Better reconstruction and denoising algorithms</a:t>
            </a:r>
            <a:endParaRPr lang="en-US" sz="2400" dirty="0"/>
          </a:p>
        </p:txBody>
      </p:sp>
      <p:grpSp>
        <p:nvGrpSpPr>
          <p:cNvPr id="13" name="Group 12"/>
          <p:cNvGrpSpPr/>
          <p:nvPr/>
        </p:nvGrpSpPr>
        <p:grpSpPr>
          <a:xfrm>
            <a:off x="2156704" y="1754688"/>
            <a:ext cx="3926596" cy="3944718"/>
            <a:chOff x="1989614" y="2640424"/>
            <a:chExt cx="3926596" cy="3944718"/>
          </a:xfrm>
        </p:grpSpPr>
        <p:pic>
          <p:nvPicPr>
            <p:cNvPr id="5" name="Picture 4" descr=":cell7_assemble_fom.tif"/>
            <p:cNvPicPr/>
            <p:nvPr/>
          </p:nvPicPr>
          <p:blipFill>
            <a:blip r:embed="rId3"/>
            <a:srcRect/>
            <a:stretch>
              <a:fillRect/>
            </a:stretch>
          </p:blipFill>
          <p:spPr bwMode="auto">
            <a:xfrm>
              <a:off x="2007548" y="2640424"/>
              <a:ext cx="3773765" cy="3943924"/>
            </a:xfrm>
            <a:prstGeom prst="rect">
              <a:avLst/>
            </a:prstGeom>
            <a:noFill/>
            <a:ln w="9525">
              <a:noFill/>
              <a:miter lim="800000"/>
              <a:headEnd/>
              <a:tailEnd/>
            </a:ln>
          </p:spPr>
        </p:pic>
        <p:cxnSp>
          <p:nvCxnSpPr>
            <p:cNvPr id="7" name="Straight Connector 6"/>
            <p:cNvCxnSpPr/>
            <p:nvPr/>
          </p:nvCxnSpPr>
          <p:spPr>
            <a:xfrm rot="5400000">
              <a:off x="3942626" y="4612783"/>
              <a:ext cx="3943924" cy="794"/>
            </a:xfrm>
            <a:prstGeom prst="line">
              <a:avLst/>
            </a:prstGeom>
            <a:ln w="28575" cap="flat" cmpd="sng" algn="ctr">
              <a:solidFill>
                <a:schemeClr val="tx1">
                  <a:lumMod val="95000"/>
                  <a:lumOff val="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007548" y="6553710"/>
              <a:ext cx="3908662" cy="1588"/>
            </a:xfrm>
            <a:prstGeom prst="line">
              <a:avLst/>
            </a:prstGeom>
            <a:ln w="28575" cap="flat" cmpd="sng" algn="ctr">
              <a:solidFill>
                <a:schemeClr val="tx1">
                  <a:lumMod val="95000"/>
                  <a:lumOff val="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989614" y="2674642"/>
              <a:ext cx="3908662" cy="1588"/>
            </a:xfrm>
            <a:prstGeom prst="line">
              <a:avLst/>
            </a:prstGeom>
            <a:ln w="28575" cap="flat" cmpd="sng" algn="ctr">
              <a:solidFill>
                <a:schemeClr val="tx1">
                  <a:lumMod val="95000"/>
                  <a:lumOff val="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1002540" y="6116425"/>
            <a:ext cx="7391767" cy="646331"/>
          </a:xfrm>
          <a:prstGeom prst="rect">
            <a:avLst/>
          </a:prstGeom>
          <a:noFill/>
        </p:spPr>
        <p:txBody>
          <a:bodyPr wrap="none" rtlCol="0">
            <a:spAutoFit/>
          </a:bodyPr>
          <a:lstStyle/>
          <a:p>
            <a:r>
              <a:rPr lang="en-US" dirty="0" smtClean="0"/>
              <a:t>ER-deconvolution – based on filling CTF with constraints other than positivity</a:t>
            </a:r>
          </a:p>
          <a:p>
            <a:r>
              <a:rPr lang="en-US" dirty="0" smtClean="0"/>
              <a:t>(Entropy regularized deconvolution)</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13_fungR01'04"/>
          <p:cNvPicPr>
            <a:picLocks noChangeAspect="1" noChangeArrowheads="1"/>
          </p:cNvPicPr>
          <p:nvPr/>
        </p:nvPicPr>
        <p:blipFill>
          <a:blip r:embed="rId2"/>
          <a:srcRect/>
          <a:stretch>
            <a:fillRect/>
          </a:stretch>
        </p:blipFill>
        <p:spPr bwMode="auto">
          <a:xfrm>
            <a:off x="276095" y="942549"/>
            <a:ext cx="5535752" cy="5599381"/>
          </a:xfrm>
          <a:prstGeom prst="rect">
            <a:avLst/>
          </a:prstGeom>
          <a:noFill/>
          <a:ln w="9525">
            <a:noFill/>
            <a:miter lim="800000"/>
            <a:headEnd/>
            <a:tailEnd/>
          </a:ln>
        </p:spPr>
      </p:pic>
      <p:sp>
        <p:nvSpPr>
          <p:cNvPr id="3" name="Rectangle 2"/>
          <p:cNvSpPr/>
          <p:nvPr/>
        </p:nvSpPr>
        <p:spPr>
          <a:xfrm>
            <a:off x="5867067" y="2954444"/>
            <a:ext cx="262292" cy="248503"/>
          </a:xfrm>
          <a:prstGeom prst="rect">
            <a:avLst/>
          </a:prstGeom>
          <a:solidFill>
            <a:srgbClr val="B048D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6257903" y="2885414"/>
            <a:ext cx="981872" cy="369332"/>
          </a:xfrm>
          <a:prstGeom prst="rect">
            <a:avLst/>
          </a:prstGeom>
          <a:noFill/>
        </p:spPr>
        <p:txBody>
          <a:bodyPr wrap="none" rtlCol="0">
            <a:spAutoFit/>
          </a:bodyPr>
          <a:lstStyle/>
          <a:p>
            <a:r>
              <a:rPr lang="en-US" dirty="0" smtClean="0"/>
              <a:t>Synapsis </a:t>
            </a:r>
            <a:endParaRPr lang="en-US" dirty="0"/>
          </a:p>
        </p:txBody>
      </p:sp>
      <p:sp>
        <p:nvSpPr>
          <p:cNvPr id="5" name="Rectangle 4"/>
          <p:cNvSpPr/>
          <p:nvPr/>
        </p:nvSpPr>
        <p:spPr>
          <a:xfrm>
            <a:off x="5867067" y="3479062"/>
            <a:ext cx="262292" cy="248503"/>
          </a:xfrm>
          <a:prstGeom prst="rect">
            <a:avLst/>
          </a:prstGeom>
          <a:solidFill>
            <a:srgbClr val="14F5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6272253" y="3424382"/>
            <a:ext cx="2695870" cy="369332"/>
          </a:xfrm>
          <a:prstGeom prst="rect">
            <a:avLst/>
          </a:prstGeom>
          <a:noFill/>
        </p:spPr>
        <p:txBody>
          <a:bodyPr wrap="none" rtlCol="0">
            <a:spAutoFit/>
          </a:bodyPr>
          <a:lstStyle/>
          <a:p>
            <a:r>
              <a:rPr lang="en-US" dirty="0" smtClean="0"/>
              <a:t>FISH probe Chromosome 3 </a:t>
            </a:r>
            <a:endParaRPr lang="en-US" dirty="0"/>
          </a:p>
        </p:txBody>
      </p:sp>
      <p:sp>
        <p:nvSpPr>
          <p:cNvPr id="7" name="Rectangle 6"/>
          <p:cNvSpPr/>
          <p:nvPr/>
        </p:nvSpPr>
        <p:spPr>
          <a:xfrm>
            <a:off x="5867067" y="3949002"/>
            <a:ext cx="262292" cy="248503"/>
          </a:xfrm>
          <a:prstGeom prst="rect">
            <a:avLst/>
          </a:prstGeom>
          <a:solidFill>
            <a:srgbClr val="A80E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272798" y="3921932"/>
            <a:ext cx="2695870" cy="369332"/>
          </a:xfrm>
          <a:prstGeom prst="rect">
            <a:avLst/>
          </a:prstGeom>
          <a:noFill/>
        </p:spPr>
        <p:txBody>
          <a:bodyPr wrap="none" rtlCol="0">
            <a:spAutoFit/>
          </a:bodyPr>
          <a:lstStyle/>
          <a:p>
            <a:r>
              <a:rPr lang="en-US" dirty="0" smtClean="0"/>
              <a:t>FISH probe Chromosome 3 </a:t>
            </a:r>
            <a:endParaRPr lang="en-US" dirty="0"/>
          </a:p>
        </p:txBody>
      </p:sp>
      <p:sp>
        <p:nvSpPr>
          <p:cNvPr id="10" name="TextBox 9"/>
          <p:cNvSpPr txBox="1"/>
          <p:nvPr/>
        </p:nvSpPr>
        <p:spPr>
          <a:xfrm>
            <a:off x="13003" y="47564"/>
            <a:ext cx="9337813" cy="584776"/>
          </a:xfrm>
          <a:prstGeom prst="rect">
            <a:avLst/>
          </a:prstGeom>
          <a:noFill/>
        </p:spPr>
        <p:txBody>
          <a:bodyPr wrap="none" rtlCol="0">
            <a:spAutoFit/>
          </a:bodyPr>
          <a:lstStyle/>
          <a:p>
            <a:r>
              <a:rPr lang="en-US" sz="3200" dirty="0" smtClean="0"/>
              <a:t>Progression of </a:t>
            </a:r>
            <a:r>
              <a:rPr lang="en-US" sz="2800" dirty="0" smtClean="0"/>
              <a:t>Synapsis</a:t>
            </a:r>
            <a:r>
              <a:rPr lang="en-US" sz="3200" dirty="0" smtClean="0"/>
              <a:t> in Fixed Budding Yeast Spreads</a:t>
            </a:r>
            <a:endParaRPr lang="en-US" sz="3200" dirty="0"/>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6438" y="-93026"/>
            <a:ext cx="8229600" cy="1143000"/>
          </a:xfrm>
        </p:spPr>
        <p:txBody>
          <a:bodyPr/>
          <a:lstStyle/>
          <a:p>
            <a:r>
              <a:rPr lang="en-US" dirty="0" smtClean="0"/>
              <a:t>Stay Tuned</a:t>
            </a:r>
            <a:endParaRPr lang="en-US" dirty="0"/>
          </a:p>
        </p:txBody>
      </p:sp>
      <p:sp>
        <p:nvSpPr>
          <p:cNvPr id="6" name="TextBox 5"/>
          <p:cNvSpPr txBox="1"/>
          <p:nvPr/>
        </p:nvSpPr>
        <p:spPr>
          <a:xfrm>
            <a:off x="1830648" y="1134703"/>
            <a:ext cx="5455340" cy="461665"/>
          </a:xfrm>
          <a:prstGeom prst="rect">
            <a:avLst/>
          </a:prstGeom>
          <a:noFill/>
        </p:spPr>
        <p:txBody>
          <a:bodyPr wrap="none" rtlCol="0">
            <a:spAutoFit/>
          </a:bodyPr>
          <a:lstStyle/>
          <a:p>
            <a:r>
              <a:rPr lang="en-US" sz="2400" dirty="0" smtClean="0"/>
              <a:t>In vivo structured illumination microscopy</a:t>
            </a:r>
            <a:endParaRPr lang="en-US" sz="2400" dirty="0"/>
          </a:p>
        </p:txBody>
      </p:sp>
      <p:pic>
        <p:nvPicPr>
          <p:cNvPr id="7" name="movie.mov">
            <a:hlinkClick r:id="" action="ppaction://media"/>
          </p:cNvPr>
          <p:cNvPicPr/>
          <p:nvPr>
            <a:videoFile r:link="rId2"/>
            <p:extLst>
              <p:ext uri="{DAA4B4D4-6D71-4841-9C94-3DE7FCFB9230}">
                <p14:media xmlns:p14="http://schemas.microsoft.com/office/powerpoint/2010/main" r:link="rId1"/>
              </p:ext>
            </p:extLst>
          </p:nvPr>
        </p:nvPicPr>
        <p:blipFill>
          <a:blip r:embed="rId4"/>
          <a:stretch>
            <a:fillRect/>
          </a:stretch>
        </p:blipFill>
        <p:spPr>
          <a:xfrm>
            <a:off x="2231046" y="1746776"/>
            <a:ext cx="4548236" cy="4548236"/>
          </a:xfrm>
          <a:prstGeom prst="rect">
            <a:avLst/>
          </a:prstGeom>
        </p:spPr>
      </p:pic>
      <p:sp>
        <p:nvSpPr>
          <p:cNvPr id="8" name="TextBox 7"/>
          <p:cNvSpPr txBox="1"/>
          <p:nvPr/>
        </p:nvSpPr>
        <p:spPr>
          <a:xfrm>
            <a:off x="2606604" y="6488668"/>
            <a:ext cx="3390672" cy="369332"/>
          </a:xfrm>
          <a:prstGeom prst="rect">
            <a:avLst/>
          </a:prstGeom>
          <a:noFill/>
        </p:spPr>
        <p:txBody>
          <a:bodyPr wrap="none" rtlCol="0">
            <a:spAutoFit/>
          </a:bodyPr>
          <a:lstStyle/>
          <a:p>
            <a:r>
              <a:rPr lang="en-US" dirty="0" err="1" smtClean="0"/>
              <a:t>Tubulin</a:t>
            </a:r>
            <a:r>
              <a:rPr lang="en-US" dirty="0" smtClean="0"/>
              <a:t>-GFP in Drosophila S2 Cells</a:t>
            </a:r>
            <a:endParaRPr lang="en-US" dirty="0"/>
          </a:p>
        </p:txBody>
      </p:sp>
    </p:spTree>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Goals for Fixed vs. Live</a:t>
            </a:r>
            <a:endParaRPr lang="en-US" dirty="0"/>
          </a:p>
        </p:txBody>
      </p:sp>
      <p:sp>
        <p:nvSpPr>
          <p:cNvPr id="5" name="TextBox 4"/>
          <p:cNvSpPr txBox="1"/>
          <p:nvPr/>
        </p:nvSpPr>
        <p:spPr>
          <a:xfrm>
            <a:off x="262949" y="2051643"/>
            <a:ext cx="8423851" cy="4154983"/>
          </a:xfrm>
          <a:prstGeom prst="rect">
            <a:avLst/>
          </a:prstGeom>
          <a:noFill/>
        </p:spPr>
        <p:txBody>
          <a:bodyPr wrap="square" rtlCol="0">
            <a:spAutoFit/>
          </a:bodyPr>
          <a:lstStyle/>
          <a:p>
            <a:r>
              <a:rPr lang="en-US" sz="2400" dirty="0" smtClean="0"/>
              <a:t>Fixed specimens:  Optimize the signal/noise</a:t>
            </a:r>
          </a:p>
          <a:p>
            <a:endParaRPr lang="en-US" sz="2400" dirty="0" smtClean="0"/>
          </a:p>
          <a:p>
            <a:endParaRPr lang="en-US" sz="2400" dirty="0" smtClean="0"/>
          </a:p>
          <a:p>
            <a:r>
              <a:rPr lang="en-US" sz="2400" dirty="0" smtClean="0"/>
              <a:t>Live specimens:  Optimize the signal/noise but without perturbing </a:t>
            </a:r>
          </a:p>
          <a:p>
            <a:r>
              <a:rPr lang="en-US" sz="2400" dirty="0" smtClean="0"/>
              <a:t>				    your biological process</a:t>
            </a:r>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19156" y="474344"/>
            <a:ext cx="7905688" cy="4524316"/>
          </a:xfrm>
          <a:prstGeom prst="rect">
            <a:avLst/>
          </a:prstGeom>
        </p:spPr>
        <p:txBody>
          <a:bodyPr wrap="square">
            <a:spAutoFit/>
          </a:bodyPr>
          <a:lstStyle/>
          <a:p>
            <a:pPr lvl="0"/>
            <a:r>
              <a:rPr lang="en-US" dirty="0" smtClean="0"/>
              <a:t>Things to consider for live imaging</a:t>
            </a:r>
          </a:p>
          <a:p>
            <a:pPr lvl="0"/>
            <a:endParaRPr lang="en-US" dirty="0" smtClean="0"/>
          </a:p>
          <a:p>
            <a:pPr lvl="0"/>
            <a:endParaRPr lang="en-US" dirty="0" smtClean="0"/>
          </a:p>
          <a:p>
            <a:pPr lvl="0"/>
            <a:r>
              <a:rPr lang="en-US" dirty="0" smtClean="0"/>
              <a:t>Speed – how fast can you take the data, </a:t>
            </a:r>
            <a:r>
              <a:rPr lang="en-US" dirty="0" err="1" smtClean="0"/>
              <a:t>z</a:t>
            </a:r>
            <a:r>
              <a:rPr lang="en-US" dirty="0" smtClean="0"/>
              <a:t> projections </a:t>
            </a:r>
          </a:p>
          <a:p>
            <a:pPr lvl="0"/>
            <a:r>
              <a:rPr lang="en-US" dirty="0" smtClean="0"/>
              <a:t>Detection – how sensitive is you camera, how bright and stable are your </a:t>
            </a:r>
            <a:r>
              <a:rPr lang="en-US" dirty="0" err="1" smtClean="0"/>
              <a:t>fluorophores</a:t>
            </a:r>
            <a:r>
              <a:rPr lang="en-US" dirty="0" smtClean="0"/>
              <a:t>, level of noise, resolution, stage  stability</a:t>
            </a:r>
          </a:p>
          <a:p>
            <a:pPr lvl="0"/>
            <a:r>
              <a:rPr lang="en-US" dirty="0" smtClean="0"/>
              <a:t>Environment – microfluidics devices, temperature, </a:t>
            </a:r>
            <a:r>
              <a:rPr lang="en-US" dirty="0" err="1" smtClean="0"/>
              <a:t>phototoxicity,oxygen</a:t>
            </a:r>
            <a:endParaRPr lang="en-US" dirty="0" smtClean="0"/>
          </a:p>
          <a:p>
            <a:r>
              <a:rPr lang="en-US" dirty="0" smtClean="0"/>
              <a:t>Pulsed lasers, chambers, matching objectives</a:t>
            </a:r>
          </a:p>
          <a:p>
            <a:pPr lvl="0"/>
            <a:r>
              <a:rPr lang="en-US" dirty="0" smtClean="0"/>
              <a:t>Proper sample – not too deep, not too crowded, synchronized – plenty of examples of biological process, limited duration of biological process, sensitivity to DNA damage</a:t>
            </a:r>
          </a:p>
          <a:p>
            <a:pPr lvl="0"/>
            <a:r>
              <a:rPr lang="en-US" dirty="0" smtClean="0"/>
              <a:t>Validation</a:t>
            </a:r>
          </a:p>
          <a:p>
            <a:pPr lvl="0"/>
            <a:r>
              <a:rPr lang="en-US" dirty="0" smtClean="0"/>
              <a:t>Data storage and analysis</a:t>
            </a:r>
          </a:p>
          <a:p>
            <a:pPr lvl="0"/>
            <a:r>
              <a:rPr lang="en-US" dirty="0" smtClean="0"/>
              <a:t>Denoising, combination of denoising and deconvolution – new directions</a:t>
            </a:r>
          </a:p>
          <a:p>
            <a:r>
              <a:rPr lang="en-US" dirty="0" smtClean="0"/>
              <a:t>Pulsed lasers</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Autofit/>
          </a:bodyPr>
          <a:lstStyle/>
          <a:p>
            <a:r>
              <a:rPr lang="en-US" sz="3600" dirty="0" smtClean="0"/>
              <a:t>Typical ways to improve S/N in fixed samples</a:t>
            </a:r>
            <a:br>
              <a:rPr lang="en-US" sz="3600" dirty="0" smtClean="0"/>
            </a:br>
            <a:endParaRPr lang="en-US" sz="3600" dirty="0"/>
          </a:p>
        </p:txBody>
      </p:sp>
      <p:sp>
        <p:nvSpPr>
          <p:cNvPr id="3" name="Content Placeholder 2"/>
          <p:cNvSpPr>
            <a:spLocks noGrp="1"/>
          </p:cNvSpPr>
          <p:nvPr>
            <p:ph idx="1"/>
          </p:nvPr>
        </p:nvSpPr>
        <p:spPr>
          <a:xfrm>
            <a:off x="457200" y="1600200"/>
            <a:ext cx="8229600" cy="4525963"/>
          </a:xfrm>
        </p:spPr>
        <p:txBody>
          <a:bodyPr/>
          <a:lstStyle/>
          <a:p>
            <a:r>
              <a:rPr lang="en-US" dirty="0" smtClean="0"/>
              <a:t>Increase exposure time</a:t>
            </a:r>
          </a:p>
          <a:p>
            <a:r>
              <a:rPr lang="en-US" dirty="0" smtClean="0"/>
              <a:t>Amplify signal</a:t>
            </a:r>
          </a:p>
          <a:p>
            <a:r>
              <a:rPr lang="en-US" dirty="0" smtClean="0"/>
              <a:t>Brighter </a:t>
            </a:r>
            <a:r>
              <a:rPr lang="en-US" dirty="0" err="1" smtClean="0"/>
              <a:t>fluorophores</a:t>
            </a:r>
            <a:r>
              <a:rPr lang="en-US" dirty="0" smtClean="0"/>
              <a:t>/dyes</a:t>
            </a:r>
          </a:p>
          <a:p>
            <a:r>
              <a:rPr lang="en-US" dirty="0" smtClean="0"/>
              <a:t>Decrease </a:t>
            </a:r>
            <a:r>
              <a:rPr lang="en-US" dirty="0" err="1" smtClean="0"/>
              <a:t>photobleaching</a:t>
            </a:r>
            <a:r>
              <a:rPr lang="en-US" dirty="0" smtClean="0"/>
              <a:t> with antioxidants</a:t>
            </a:r>
          </a:p>
          <a:p>
            <a:pPr>
              <a:buNone/>
            </a:pPr>
            <a:endParaRPr lang="en-US" dirty="0" smtClean="0"/>
          </a:p>
          <a:p>
            <a:pPr>
              <a:buNone/>
            </a:pPr>
            <a:r>
              <a:rPr lang="en-US" dirty="0" smtClean="0"/>
              <a:t>&gt;&gt;&gt;&gt; Increase signal</a:t>
            </a:r>
          </a:p>
          <a:p>
            <a:pPr>
              <a:buNone/>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45651" y="1654443"/>
            <a:ext cx="7792648" cy="3304083"/>
          </a:xfrm>
          <a:prstGeom prst="rect">
            <a:avLst/>
          </a:prstGeom>
        </p:spPr>
      </p:pic>
      <p:sp>
        <p:nvSpPr>
          <p:cNvPr id="3" name="TextBox 2"/>
          <p:cNvSpPr txBox="1"/>
          <p:nvPr/>
        </p:nvSpPr>
        <p:spPr>
          <a:xfrm>
            <a:off x="2206709" y="484635"/>
            <a:ext cx="4730582" cy="523220"/>
          </a:xfrm>
          <a:prstGeom prst="rect">
            <a:avLst/>
          </a:prstGeom>
          <a:noFill/>
        </p:spPr>
        <p:txBody>
          <a:bodyPr wrap="none" rtlCol="0">
            <a:spAutoFit/>
          </a:bodyPr>
          <a:lstStyle/>
          <a:p>
            <a:r>
              <a:rPr lang="en-US" sz="2800" dirty="0" err="1" smtClean="0"/>
              <a:t>CellASIC</a:t>
            </a:r>
            <a:r>
              <a:rPr lang="en-US" sz="2800" dirty="0" smtClean="0"/>
              <a:t> – </a:t>
            </a:r>
            <a:r>
              <a:rPr lang="en-US" sz="2800" dirty="0" err="1" smtClean="0"/>
              <a:t>Microfluidic</a:t>
            </a:r>
            <a:r>
              <a:rPr lang="en-US" sz="2800" dirty="0" smtClean="0"/>
              <a:t> Systems</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ext Box 2"/>
          <p:cNvSpPr txBox="1">
            <a:spLocks noChangeArrowheads="1"/>
          </p:cNvSpPr>
          <p:nvPr/>
        </p:nvSpPr>
        <p:spPr bwMode="auto">
          <a:xfrm>
            <a:off x="435715" y="152400"/>
            <a:ext cx="8468985" cy="523220"/>
          </a:xfrm>
          <a:prstGeom prst="rect">
            <a:avLst/>
          </a:prstGeom>
          <a:noFill/>
          <a:ln w="9525">
            <a:noFill/>
            <a:miter lim="800000"/>
            <a:headEnd/>
            <a:tailEnd/>
          </a:ln>
        </p:spPr>
        <p:txBody>
          <a:bodyPr wrap="none">
            <a:prstTxWarp prst="textNoShape">
              <a:avLst/>
            </a:prstTxWarp>
            <a:spAutoFit/>
          </a:bodyPr>
          <a:lstStyle/>
          <a:p>
            <a:pPr eaLnBrk="0" hangingPunct="0"/>
            <a:r>
              <a:rPr lang="en-US" sz="2800" dirty="0"/>
              <a:t>Open Questions about Synaptonemal Complex Assembly</a:t>
            </a:r>
          </a:p>
        </p:txBody>
      </p:sp>
      <p:pic>
        <p:nvPicPr>
          <p:cNvPr id="36866" name="Picture 3"/>
          <p:cNvPicPr>
            <a:picLocks noChangeAspect="1" noChangeArrowheads="1"/>
          </p:cNvPicPr>
          <p:nvPr/>
        </p:nvPicPr>
        <p:blipFill>
          <a:blip r:embed="rId3"/>
          <a:srcRect/>
          <a:stretch>
            <a:fillRect/>
          </a:stretch>
        </p:blipFill>
        <p:spPr bwMode="auto">
          <a:xfrm>
            <a:off x="1295400" y="609600"/>
            <a:ext cx="5791200" cy="2606675"/>
          </a:xfrm>
          <a:prstGeom prst="rect">
            <a:avLst/>
          </a:prstGeom>
          <a:noFill/>
          <a:ln w="9525">
            <a:noFill/>
            <a:miter lim="800000"/>
            <a:headEnd/>
            <a:tailEnd/>
          </a:ln>
        </p:spPr>
      </p:pic>
      <p:sp>
        <p:nvSpPr>
          <p:cNvPr id="36867" name="Text Box 4"/>
          <p:cNvSpPr txBox="1">
            <a:spLocks noChangeArrowheads="1"/>
          </p:cNvSpPr>
          <p:nvPr/>
        </p:nvSpPr>
        <p:spPr bwMode="auto">
          <a:xfrm>
            <a:off x="457200" y="3429000"/>
            <a:ext cx="184150" cy="396875"/>
          </a:xfrm>
          <a:prstGeom prst="rect">
            <a:avLst/>
          </a:prstGeom>
          <a:noFill/>
          <a:ln w="9525">
            <a:noFill/>
            <a:miter lim="800000"/>
            <a:headEnd/>
            <a:tailEnd/>
          </a:ln>
        </p:spPr>
        <p:txBody>
          <a:bodyPr wrap="none">
            <a:prstTxWarp prst="textNoShape">
              <a:avLst/>
            </a:prstTxWarp>
            <a:spAutoFit/>
          </a:bodyPr>
          <a:lstStyle/>
          <a:p>
            <a:pPr eaLnBrk="0" hangingPunct="0"/>
            <a:endParaRPr lang="en-US" sz="2000"/>
          </a:p>
        </p:txBody>
      </p:sp>
      <p:sp>
        <p:nvSpPr>
          <p:cNvPr id="36868" name="Rectangle 6"/>
          <p:cNvSpPr>
            <a:spLocks noChangeArrowheads="1"/>
          </p:cNvSpPr>
          <p:nvPr/>
        </p:nvSpPr>
        <p:spPr bwMode="auto">
          <a:xfrm>
            <a:off x="153968" y="3216275"/>
            <a:ext cx="8340745" cy="3508652"/>
          </a:xfrm>
          <a:prstGeom prst="rect">
            <a:avLst/>
          </a:prstGeom>
          <a:noFill/>
          <a:ln w="9525">
            <a:noFill/>
            <a:miter lim="800000"/>
            <a:headEnd/>
            <a:tailEnd/>
          </a:ln>
        </p:spPr>
        <p:txBody>
          <a:bodyPr wrap="none">
            <a:prstTxWarp prst="textNoShape">
              <a:avLst/>
            </a:prstTxWarp>
            <a:spAutoFit/>
          </a:bodyPr>
          <a:lstStyle/>
          <a:p>
            <a:pPr marL="457200" indent="-457200" eaLnBrk="0" hangingPunct="0">
              <a:buFont typeface="Arial" pitchFamily="1" charset="0"/>
              <a:buAutoNum type="arabicPeriod"/>
            </a:pPr>
            <a:r>
              <a:rPr lang="en-US" sz="1700" dirty="0"/>
              <a:t>What is the rate, extent and direction of synapsis formation?</a:t>
            </a:r>
          </a:p>
          <a:p>
            <a:pPr marL="457200" indent="-457200" eaLnBrk="0" hangingPunct="0">
              <a:buFont typeface="Arial" pitchFamily="1" charset="0"/>
              <a:buAutoNum type="arabicPeriod"/>
            </a:pPr>
            <a:endParaRPr lang="en-US" sz="1700" dirty="0"/>
          </a:p>
          <a:p>
            <a:pPr marL="457200" indent="-457200" eaLnBrk="0" hangingPunct="0">
              <a:buFont typeface="Arial" pitchFamily="1" charset="0"/>
              <a:buAutoNum type="arabicPeriod"/>
            </a:pPr>
            <a:r>
              <a:rPr lang="en-US" sz="1700" dirty="0"/>
              <a:t>Is synapsis continuous, stepwise or dynamically assembled and disassembled? </a:t>
            </a:r>
          </a:p>
          <a:p>
            <a:pPr marL="457200" indent="-457200" eaLnBrk="0" hangingPunct="0">
              <a:buFont typeface="Arial" pitchFamily="1" charset="0"/>
              <a:buAutoNum type="arabicPeriod"/>
            </a:pPr>
            <a:endParaRPr lang="en-US" sz="1700" dirty="0"/>
          </a:p>
          <a:p>
            <a:pPr marL="457200" indent="-457200" eaLnBrk="0" hangingPunct="0">
              <a:buFont typeface="Arial" pitchFamily="1" charset="0"/>
              <a:buAutoNum type="arabicPeriod"/>
            </a:pPr>
            <a:r>
              <a:rPr lang="en-US" sz="1700" dirty="0"/>
              <a:t>Does the kinetics of synapsis nucleation differ at centromeric vs. noncentromeric sites?</a:t>
            </a:r>
          </a:p>
          <a:p>
            <a:pPr marL="457200" indent="-457200" eaLnBrk="0" hangingPunct="0">
              <a:buFont typeface="Arial" pitchFamily="1" charset="0"/>
              <a:buAutoNum type="arabicPeriod"/>
            </a:pPr>
            <a:endParaRPr lang="en-US" sz="1700" dirty="0"/>
          </a:p>
          <a:p>
            <a:pPr marL="457200" indent="-457200" eaLnBrk="0" hangingPunct="0">
              <a:buFont typeface="Arial" pitchFamily="1" charset="0"/>
              <a:buAutoNum type="arabicPeriod"/>
            </a:pPr>
            <a:r>
              <a:rPr lang="en-US" sz="1700" dirty="0"/>
              <a:t>Do the kinetics of synapsis play a role in controlling the distribution of crossovers?</a:t>
            </a:r>
          </a:p>
          <a:p>
            <a:pPr marL="457200" indent="-457200" eaLnBrk="0" hangingPunct="0"/>
            <a:endParaRPr lang="en-US" sz="1700" dirty="0"/>
          </a:p>
          <a:p>
            <a:pPr marL="457200" indent="-457200" eaLnBrk="0" hangingPunct="0">
              <a:buFont typeface="Arial" pitchFamily="1" charset="0"/>
              <a:buAutoNum type="arabicPeriod"/>
            </a:pPr>
            <a:r>
              <a:rPr lang="en-US" sz="1700" dirty="0"/>
              <a:t>How is synapsis disassembled</a:t>
            </a:r>
            <a:r>
              <a:rPr lang="en-US" sz="1700" dirty="0" smtClean="0"/>
              <a:t>?</a:t>
            </a:r>
          </a:p>
          <a:p>
            <a:pPr marL="457200" indent="-457200" eaLnBrk="0" hangingPunct="0">
              <a:buFont typeface="Arial" pitchFamily="1" charset="0"/>
              <a:buAutoNum type="arabicPeriod"/>
            </a:pPr>
            <a:endParaRPr lang="en-US" sz="1700" dirty="0" smtClean="0"/>
          </a:p>
          <a:p>
            <a:pPr marL="457200" indent="-457200" eaLnBrk="0" hangingPunct="0">
              <a:buFont typeface="Arial" pitchFamily="1" charset="0"/>
              <a:buAutoNum type="arabicPeriod"/>
            </a:pPr>
            <a:r>
              <a:rPr lang="en-US" sz="1700" dirty="0" smtClean="0"/>
              <a:t>How long does the whole process take?</a:t>
            </a:r>
          </a:p>
          <a:p>
            <a:pPr marL="457200" indent="-457200" eaLnBrk="0" hangingPunct="0">
              <a:buFont typeface="Arial" pitchFamily="1" charset="0"/>
              <a:buAutoNum type="arabicPeriod"/>
            </a:pPr>
            <a:endParaRPr lang="en-US" sz="1700" dirty="0" smtClean="0"/>
          </a:p>
          <a:p>
            <a:pPr marL="457200" indent="-457200" eaLnBrk="0" hangingPunct="0">
              <a:buFont typeface="Arial" pitchFamily="1" charset="0"/>
              <a:buAutoNum type="arabicPeriod"/>
            </a:pPr>
            <a:r>
              <a:rPr lang="en-US" sz="1700" dirty="0" smtClean="0"/>
              <a:t>When is synapsis established relative to pairing?</a:t>
            </a:r>
            <a:endParaRPr lang="en-US" sz="1800"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3599" y="382537"/>
            <a:ext cx="6619320" cy="1077218"/>
          </a:xfrm>
          <a:prstGeom prst="rect">
            <a:avLst/>
          </a:prstGeom>
          <a:noFill/>
        </p:spPr>
        <p:txBody>
          <a:bodyPr wrap="none" rtlCol="0">
            <a:spAutoFit/>
          </a:bodyPr>
          <a:lstStyle/>
          <a:p>
            <a:r>
              <a:rPr lang="en-US" sz="3200" dirty="0" smtClean="0"/>
              <a:t>Choosing the Appropriate Organism to</a:t>
            </a:r>
          </a:p>
          <a:p>
            <a:r>
              <a:rPr lang="en-US" sz="3200" dirty="0" smtClean="0"/>
              <a:t>Answer your Question</a:t>
            </a:r>
            <a:endParaRPr lang="en-US" sz="3200" dirty="0"/>
          </a:p>
        </p:txBody>
      </p:sp>
      <p:sp>
        <p:nvSpPr>
          <p:cNvPr id="3" name="TextBox 2"/>
          <p:cNvSpPr txBox="1"/>
          <p:nvPr/>
        </p:nvSpPr>
        <p:spPr>
          <a:xfrm>
            <a:off x="923599" y="2196333"/>
            <a:ext cx="7547544" cy="4247317"/>
          </a:xfrm>
          <a:prstGeom prst="rect">
            <a:avLst/>
          </a:prstGeom>
          <a:noFill/>
        </p:spPr>
        <p:txBody>
          <a:bodyPr wrap="square" rtlCol="0">
            <a:spAutoFit/>
          </a:bodyPr>
          <a:lstStyle/>
          <a:p>
            <a:pPr marL="342900" indent="-342900">
              <a:buAutoNum type="arabicPeriod"/>
            </a:pPr>
            <a:r>
              <a:rPr lang="en-US" dirty="0" smtClean="0"/>
              <a:t>Easily </a:t>
            </a:r>
            <a:r>
              <a:rPr lang="en-US" dirty="0" err="1" smtClean="0"/>
              <a:t>transfected</a:t>
            </a:r>
            <a:r>
              <a:rPr lang="en-US" dirty="0" smtClean="0"/>
              <a:t>/transformed or easily take up labeled proteins or dyes</a:t>
            </a:r>
          </a:p>
          <a:p>
            <a:pPr marL="342900" indent="-342900">
              <a:buAutoNum type="arabicPeriod"/>
            </a:pPr>
            <a:endParaRPr lang="en-US" dirty="0" smtClean="0"/>
          </a:p>
          <a:p>
            <a:pPr marL="342900" indent="-342900">
              <a:buAutoNum type="arabicPeriod"/>
            </a:pPr>
            <a:r>
              <a:rPr lang="en-US" dirty="0" smtClean="0"/>
              <a:t>Biological process can be found at sufficient frequency</a:t>
            </a:r>
          </a:p>
          <a:p>
            <a:pPr marL="342900" indent="-342900">
              <a:buAutoNum type="arabicPeriod"/>
            </a:pPr>
            <a:endParaRPr lang="en-US" dirty="0" smtClean="0"/>
          </a:p>
          <a:p>
            <a:pPr marL="342900" indent="-342900">
              <a:buAutoNum type="arabicPeriod"/>
            </a:pPr>
            <a:r>
              <a:rPr lang="en-US" dirty="0" smtClean="0"/>
              <a:t>The biological process completes in a reasonable amount of time</a:t>
            </a:r>
          </a:p>
          <a:p>
            <a:pPr marL="342900" indent="-342900">
              <a:buAutoNum type="arabicPeriod"/>
            </a:pPr>
            <a:endParaRPr lang="en-US" dirty="0" smtClean="0"/>
          </a:p>
          <a:p>
            <a:pPr marL="342900" indent="-342900">
              <a:buAutoNum type="arabicPeriod"/>
            </a:pPr>
            <a:r>
              <a:rPr lang="en-US" dirty="0" smtClean="0"/>
              <a:t>The process can be sustained over the time it takes to image</a:t>
            </a:r>
          </a:p>
          <a:p>
            <a:pPr marL="342900" indent="-342900">
              <a:buAutoNum type="arabicPeriod"/>
            </a:pPr>
            <a:endParaRPr lang="en-US" dirty="0" smtClean="0"/>
          </a:p>
          <a:p>
            <a:pPr marL="342900" indent="-342900">
              <a:buAutoNum type="arabicPeriod"/>
            </a:pPr>
            <a:r>
              <a:rPr lang="en-US" dirty="0" smtClean="0"/>
              <a:t>Not imaging a process that occurs too deep into the tissue</a:t>
            </a:r>
          </a:p>
          <a:p>
            <a:pPr marL="342900" indent="-342900">
              <a:buAutoNum type="arabicPeriod"/>
            </a:pPr>
            <a:endParaRPr lang="en-US" dirty="0" smtClean="0"/>
          </a:p>
          <a:p>
            <a:pPr marL="342900" indent="-342900">
              <a:buAutoNum type="arabicPeriod"/>
            </a:pPr>
            <a:r>
              <a:rPr lang="en-US" dirty="0" smtClean="0"/>
              <a:t>The time resolution isn’t beyond the imaging capabilities</a:t>
            </a:r>
          </a:p>
          <a:p>
            <a:pPr marL="342900" indent="-342900">
              <a:buAutoNum type="arabicPeriod"/>
            </a:pPr>
            <a:endParaRPr lang="en-US" dirty="0" smtClean="0"/>
          </a:p>
          <a:p>
            <a:pPr marL="342900" indent="-342900">
              <a:buAutoNum type="arabicPeriod"/>
            </a:pPr>
            <a:r>
              <a:rPr lang="en-US" dirty="0" smtClean="0"/>
              <a:t>Ways to validate your results? </a:t>
            </a:r>
          </a:p>
          <a:p>
            <a:pPr marL="342900" indent="-342900">
              <a:buAutoNum type="arabicPeriod"/>
            </a:pPr>
            <a:endParaRPr lang="en-US" dirty="0" smtClean="0"/>
          </a:p>
          <a:p>
            <a:pPr marL="342900" indent="-342900">
              <a:buAutoNum type="arabicPeriod"/>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ext Box 8"/>
          <p:cNvSpPr txBox="1">
            <a:spLocks noChangeArrowheads="1"/>
          </p:cNvSpPr>
          <p:nvPr/>
        </p:nvSpPr>
        <p:spPr bwMode="auto">
          <a:xfrm>
            <a:off x="2003792" y="457200"/>
            <a:ext cx="8153400" cy="369332"/>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b="1" dirty="0" smtClean="0"/>
              <a:t> </a:t>
            </a:r>
            <a:r>
              <a:rPr lang="en-US" b="1" dirty="0"/>
              <a:t>Imaging Synapsis in WT</a:t>
            </a:r>
            <a:r>
              <a:rPr lang="en-US" b="1" dirty="0" smtClean="0"/>
              <a:t> Budding Yeast Cells </a:t>
            </a:r>
            <a:endParaRPr lang="en-US" dirty="0"/>
          </a:p>
        </p:txBody>
      </p:sp>
      <p:pic>
        <p:nvPicPr>
          <p:cNvPr id="31747" name="zip1_8stereo_linprocw0.001.mov" descr="/Users/jennifer/Desktop/talk/ job talk/zip1_8stereo_linprocw0.001.mov">
            <a:hlinkClick r:id="" action="ppaction://media"/>
          </p:cNvPr>
          <p:cNvPicPr/>
          <p:nvPr>
            <a:videoFile r:link="rId2"/>
            <p:extLst>
              <p:ext uri="{DAA4B4D4-6D71-4841-9C94-3DE7FCFB9230}">
                <p14:media xmlns:p14="http://schemas.microsoft.com/office/powerpoint/2010/main" r:link="rId1"/>
              </p:ext>
            </p:extLst>
          </p:nvPr>
        </p:nvPicPr>
        <p:blipFill>
          <a:blip r:embed="rId5"/>
          <a:srcRect/>
          <a:stretch>
            <a:fillRect/>
          </a:stretch>
        </p:blipFill>
        <p:spPr bwMode="auto">
          <a:xfrm>
            <a:off x="1143000" y="1219200"/>
            <a:ext cx="6705600" cy="2743200"/>
          </a:xfrm>
          <a:prstGeom prst="rect">
            <a:avLst/>
          </a:prstGeom>
          <a:noFill/>
          <a:ln w="9525">
            <a:noFill/>
            <a:miter lim="800000"/>
            <a:headEnd/>
            <a:tailEnd/>
          </a:ln>
        </p:spPr>
      </p:pic>
      <p:sp>
        <p:nvSpPr>
          <p:cNvPr id="38915" name="Text Box 5"/>
          <p:cNvSpPr txBox="1">
            <a:spLocks noChangeArrowheads="1"/>
          </p:cNvSpPr>
          <p:nvPr/>
        </p:nvSpPr>
        <p:spPr bwMode="auto">
          <a:xfrm>
            <a:off x="1143000" y="4343400"/>
            <a:ext cx="6400800" cy="1477963"/>
          </a:xfrm>
          <a:prstGeom prst="rect">
            <a:avLst/>
          </a:prstGeom>
          <a:noFill/>
          <a:ln w="9525">
            <a:noFill/>
            <a:miter lim="800000"/>
            <a:headEnd/>
            <a:tailEnd/>
          </a:ln>
        </p:spPr>
        <p:txBody>
          <a:bodyPr>
            <a:prstTxWarp prst="textNoShape">
              <a:avLst/>
            </a:prstTxWarp>
            <a:spAutoFit/>
          </a:bodyPr>
          <a:lstStyle/>
          <a:p>
            <a:pPr marL="342900" indent="-342900" eaLnBrk="0" hangingPunct="0">
              <a:spcBef>
                <a:spcPct val="50000"/>
              </a:spcBef>
              <a:buFontTx/>
              <a:buAutoNum type="arabicPeriod"/>
            </a:pPr>
            <a:r>
              <a:rPr lang="en-US" sz="1800" dirty="0"/>
              <a:t>16 chromosomes are synapsing within a confined space</a:t>
            </a:r>
          </a:p>
          <a:p>
            <a:pPr marL="342900" indent="-342900" eaLnBrk="0" hangingPunct="0">
              <a:spcBef>
                <a:spcPct val="50000"/>
              </a:spcBef>
              <a:buFontTx/>
              <a:buAutoNum type="arabicPeriod"/>
            </a:pPr>
            <a:r>
              <a:rPr lang="en-US" sz="1800" dirty="0"/>
              <a:t>Moving </a:t>
            </a:r>
            <a:r>
              <a:rPr lang="en-US" sz="1800" dirty="0" smtClean="0"/>
              <a:t>rapidly (1 micron/sec)</a:t>
            </a:r>
          </a:p>
          <a:p>
            <a:pPr marL="342900" indent="-342900" eaLnBrk="0" hangingPunct="0">
              <a:spcBef>
                <a:spcPct val="50000"/>
              </a:spcBef>
              <a:buFontTx/>
              <a:buAutoNum type="arabicPeriod"/>
            </a:pPr>
            <a:r>
              <a:rPr lang="en-US" sz="1800" dirty="0"/>
              <a:t>Nucleation is occurring at 50-70 sites, potentially simultaneously</a:t>
            </a:r>
          </a:p>
        </p:txBody>
      </p:sp>
    </p:spTree>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1747"/>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31747"/>
                                        </p:tgtEl>
                                      </p:cBhvr>
                                    </p:cmd>
                                  </p:childTnLst>
                                </p:cTn>
                              </p:par>
                            </p:childTnLst>
                          </p:cTn>
                        </p:par>
                      </p:childTnLst>
                    </p:cTn>
                  </p:par>
                </p:childTnLst>
              </p:cTn>
              <p:nextCondLst>
                <p:cond evt="onClick" delay="0">
                  <p:tgtEl>
                    <p:spTgt spid="31747"/>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3174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ext Box 4"/>
          <p:cNvSpPr txBox="1">
            <a:spLocks noChangeArrowheads="1"/>
          </p:cNvSpPr>
          <p:nvPr/>
        </p:nvSpPr>
        <p:spPr bwMode="auto">
          <a:xfrm>
            <a:off x="626754" y="381000"/>
            <a:ext cx="7580621" cy="523220"/>
          </a:xfrm>
          <a:prstGeom prst="rect">
            <a:avLst/>
          </a:prstGeom>
          <a:noFill/>
          <a:ln w="9525">
            <a:noFill/>
            <a:miter lim="800000"/>
            <a:headEnd/>
            <a:tailEnd/>
          </a:ln>
        </p:spPr>
        <p:txBody>
          <a:bodyPr wrap="square">
            <a:prstTxWarp prst="textNoShape">
              <a:avLst/>
            </a:prstTxWarp>
            <a:spAutoFit/>
          </a:bodyPr>
          <a:lstStyle/>
          <a:p>
            <a:pPr eaLnBrk="0" hangingPunct="0"/>
            <a:r>
              <a:rPr lang="en-US" sz="2800" dirty="0"/>
              <a:t>Synapsed Chromosomes Imaged in a ∆zip3 Mutant</a:t>
            </a:r>
          </a:p>
        </p:txBody>
      </p:sp>
      <p:sp>
        <p:nvSpPr>
          <p:cNvPr id="43010" name="Text Box 43"/>
          <p:cNvSpPr txBox="1">
            <a:spLocks noChangeArrowheads="1"/>
          </p:cNvSpPr>
          <p:nvPr/>
        </p:nvSpPr>
        <p:spPr bwMode="auto">
          <a:xfrm>
            <a:off x="4103688" y="5445125"/>
            <a:ext cx="919162"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t>ura3-1</a:t>
            </a:r>
            <a:endParaRPr lang="en-US" sz="1600" i="1"/>
          </a:p>
        </p:txBody>
      </p:sp>
      <p:sp>
        <p:nvSpPr>
          <p:cNvPr id="43011" name="Text Box 44"/>
          <p:cNvSpPr txBox="1">
            <a:spLocks noChangeArrowheads="1"/>
          </p:cNvSpPr>
          <p:nvPr/>
        </p:nvSpPr>
        <p:spPr bwMode="auto">
          <a:xfrm>
            <a:off x="6638925" y="5443538"/>
            <a:ext cx="1568450"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t>∆zip3::LYS2</a:t>
            </a:r>
          </a:p>
        </p:txBody>
      </p:sp>
      <p:sp>
        <p:nvSpPr>
          <p:cNvPr id="43012" name="Text Box 45"/>
          <p:cNvSpPr txBox="1">
            <a:spLocks noChangeArrowheads="1"/>
          </p:cNvSpPr>
          <p:nvPr/>
        </p:nvSpPr>
        <p:spPr bwMode="auto">
          <a:xfrm>
            <a:off x="2895600" y="5845175"/>
            <a:ext cx="3429000" cy="400050"/>
          </a:xfrm>
          <a:prstGeom prst="rect">
            <a:avLst/>
          </a:prstGeom>
          <a:noFill/>
          <a:ln w="9525">
            <a:noFill/>
            <a:miter lim="800000"/>
            <a:headEnd/>
            <a:tailEnd/>
          </a:ln>
        </p:spPr>
        <p:txBody>
          <a:bodyPr wrap="none">
            <a:prstTxWarp prst="textNoShape">
              <a:avLst/>
            </a:prstTxWarp>
            <a:spAutoFit/>
          </a:bodyPr>
          <a:lstStyle/>
          <a:p>
            <a:pPr eaLnBrk="0" hangingPunct="0"/>
            <a:r>
              <a:rPr lang="en-US" sz="2000" i="1"/>
              <a:t>Zip1-GFP(∆3</a:t>
            </a:r>
            <a:r>
              <a:rPr lang="ja-JP" altLang="en-US" sz="2000" i="1"/>
              <a:t>’</a:t>
            </a:r>
            <a:r>
              <a:rPr lang="en-US" altLang="ja-JP" sz="2000" i="1"/>
              <a:t>UTR)@URA3</a:t>
            </a:r>
            <a:endParaRPr lang="en-US" sz="2000" i="1"/>
          </a:p>
        </p:txBody>
      </p:sp>
      <p:sp>
        <p:nvSpPr>
          <p:cNvPr id="43013" name="Text Box 46"/>
          <p:cNvSpPr txBox="1">
            <a:spLocks noChangeArrowheads="1"/>
          </p:cNvSpPr>
          <p:nvPr/>
        </p:nvSpPr>
        <p:spPr bwMode="auto">
          <a:xfrm>
            <a:off x="6653213" y="5848350"/>
            <a:ext cx="1568450"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t>∆zip3::LYS2</a:t>
            </a:r>
          </a:p>
        </p:txBody>
      </p:sp>
      <p:sp>
        <p:nvSpPr>
          <p:cNvPr id="43014" name="Line 47"/>
          <p:cNvSpPr>
            <a:spLocks noChangeShapeType="1"/>
          </p:cNvSpPr>
          <p:nvPr/>
        </p:nvSpPr>
        <p:spPr bwMode="auto">
          <a:xfrm>
            <a:off x="1270000" y="5810250"/>
            <a:ext cx="12954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43015" name="Line 48"/>
          <p:cNvSpPr>
            <a:spLocks noChangeShapeType="1"/>
          </p:cNvSpPr>
          <p:nvPr/>
        </p:nvSpPr>
        <p:spPr bwMode="auto">
          <a:xfrm>
            <a:off x="3048000" y="5810250"/>
            <a:ext cx="3087688"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43016" name="Line 49"/>
          <p:cNvSpPr>
            <a:spLocks noChangeShapeType="1"/>
          </p:cNvSpPr>
          <p:nvPr/>
        </p:nvSpPr>
        <p:spPr bwMode="auto">
          <a:xfrm>
            <a:off x="6640513" y="5810250"/>
            <a:ext cx="7747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grpSp>
        <p:nvGrpSpPr>
          <p:cNvPr id="2" name="Group 50"/>
          <p:cNvGrpSpPr>
            <a:grpSpLocks/>
          </p:cNvGrpSpPr>
          <p:nvPr/>
        </p:nvGrpSpPr>
        <p:grpSpPr bwMode="auto">
          <a:xfrm>
            <a:off x="1231900" y="5427663"/>
            <a:ext cx="1427163" cy="817562"/>
            <a:chOff x="1008" y="1094"/>
            <a:chExt cx="899" cy="515"/>
          </a:xfrm>
        </p:grpSpPr>
        <p:sp>
          <p:nvSpPr>
            <p:cNvPr id="43035" name="Text Box 51"/>
            <p:cNvSpPr txBox="1">
              <a:spLocks noChangeArrowheads="1"/>
            </p:cNvSpPr>
            <p:nvPr/>
          </p:nvSpPr>
          <p:spPr bwMode="auto">
            <a:xfrm>
              <a:off x="1008" y="1359"/>
              <a:ext cx="899" cy="250"/>
            </a:xfrm>
            <a:prstGeom prst="rect">
              <a:avLst/>
            </a:prstGeom>
            <a:noFill/>
            <a:ln w="9525">
              <a:noFill/>
              <a:miter lim="800000"/>
              <a:headEnd/>
              <a:tailEnd/>
            </a:ln>
          </p:spPr>
          <p:txBody>
            <a:bodyPr wrap="none">
              <a:prstTxWarp prst="textNoShape">
                <a:avLst/>
              </a:prstTxWarp>
              <a:spAutoFit/>
            </a:bodyPr>
            <a:lstStyle/>
            <a:p>
              <a:pPr eaLnBrk="0" hangingPunct="0"/>
              <a:r>
                <a:rPr lang="en-US" sz="2000" i="1"/>
                <a:t>zip1::LEU2</a:t>
              </a:r>
            </a:p>
          </p:txBody>
        </p:sp>
        <p:sp>
          <p:nvSpPr>
            <p:cNvPr id="43036" name="Text Box 52"/>
            <p:cNvSpPr txBox="1">
              <a:spLocks noChangeArrowheads="1"/>
            </p:cNvSpPr>
            <p:nvPr/>
          </p:nvSpPr>
          <p:spPr bwMode="auto">
            <a:xfrm>
              <a:off x="1008" y="1094"/>
              <a:ext cx="899" cy="250"/>
            </a:xfrm>
            <a:prstGeom prst="rect">
              <a:avLst/>
            </a:prstGeom>
            <a:noFill/>
            <a:ln w="9525">
              <a:noFill/>
              <a:miter lim="800000"/>
              <a:headEnd/>
              <a:tailEnd/>
            </a:ln>
          </p:spPr>
          <p:txBody>
            <a:bodyPr wrap="none">
              <a:prstTxWarp prst="textNoShape">
                <a:avLst/>
              </a:prstTxWarp>
              <a:spAutoFit/>
            </a:bodyPr>
            <a:lstStyle/>
            <a:p>
              <a:pPr eaLnBrk="0" hangingPunct="0"/>
              <a:r>
                <a:rPr lang="en-US" sz="2000" i="1"/>
                <a:t>zip1::LEU2</a:t>
              </a:r>
            </a:p>
          </p:txBody>
        </p:sp>
      </p:grpSp>
      <p:sp>
        <p:nvSpPr>
          <p:cNvPr id="43018" name="Rectangle 53"/>
          <p:cNvSpPr>
            <a:spLocks noChangeArrowheads="1"/>
          </p:cNvSpPr>
          <p:nvPr/>
        </p:nvSpPr>
        <p:spPr bwMode="auto">
          <a:xfrm>
            <a:off x="1143000" y="5181600"/>
            <a:ext cx="7162800" cy="1219200"/>
          </a:xfrm>
          <a:prstGeom prst="rect">
            <a:avLst/>
          </a:prstGeom>
          <a:solidFill>
            <a:srgbClr val="FF0000">
              <a:alpha val="25098"/>
            </a:srgbClr>
          </a:solidFill>
          <a:ln w="25400">
            <a:solidFill>
              <a:srgbClr val="FF0000"/>
            </a:solidFill>
            <a:miter lim="800000"/>
            <a:headEnd/>
            <a:tailEnd/>
          </a:ln>
        </p:spPr>
        <p:txBody>
          <a:bodyPr wrap="none" anchor="ctr">
            <a:prstTxWarp prst="textNoShape">
              <a:avLst/>
            </a:prstTxWarp>
          </a:bodyPr>
          <a:lstStyle/>
          <a:p>
            <a:pPr eaLnBrk="0" hangingPunct="0"/>
            <a:endParaRPr lang="en-US"/>
          </a:p>
        </p:txBody>
      </p:sp>
      <p:grpSp>
        <p:nvGrpSpPr>
          <p:cNvPr id="3" name="Group 31"/>
          <p:cNvGrpSpPr>
            <a:grpSpLocks/>
          </p:cNvGrpSpPr>
          <p:nvPr/>
        </p:nvGrpSpPr>
        <p:grpSpPr bwMode="auto">
          <a:xfrm>
            <a:off x="457200" y="1676400"/>
            <a:ext cx="5310188" cy="2590800"/>
            <a:chOff x="457200" y="1676400"/>
            <a:chExt cx="5309802" cy="2590800"/>
          </a:xfrm>
        </p:grpSpPr>
        <p:grpSp>
          <p:nvGrpSpPr>
            <p:cNvPr id="4" name="Group 26"/>
            <p:cNvGrpSpPr>
              <a:grpSpLocks/>
            </p:cNvGrpSpPr>
            <p:nvPr/>
          </p:nvGrpSpPr>
          <p:grpSpPr bwMode="auto">
            <a:xfrm>
              <a:off x="1271202" y="1676400"/>
              <a:ext cx="4495800" cy="2590800"/>
              <a:chOff x="1219200" y="1676400"/>
              <a:chExt cx="4495800" cy="2590800"/>
            </a:xfrm>
          </p:grpSpPr>
          <p:sp>
            <p:nvSpPr>
              <p:cNvPr id="43026" name="Rectangle 25"/>
              <p:cNvSpPr>
                <a:spLocks noChangeArrowheads="1"/>
              </p:cNvSpPr>
              <p:nvPr/>
            </p:nvSpPr>
            <p:spPr bwMode="auto">
              <a:xfrm>
                <a:off x="1219200" y="1676400"/>
                <a:ext cx="4495800" cy="2590800"/>
              </a:xfrm>
              <a:prstGeom prst="rect">
                <a:avLst/>
              </a:prstGeom>
              <a:solidFill>
                <a:schemeClr val="tx1"/>
              </a:solidFill>
              <a:ln w="9525">
                <a:solidFill>
                  <a:schemeClr val="tx1"/>
                </a:solidFill>
                <a:round/>
                <a:headEnd/>
                <a:tailEnd/>
              </a:ln>
            </p:spPr>
            <p:txBody>
              <a:bodyPr>
                <a:prstTxWarp prst="textNoShape">
                  <a:avLst/>
                </a:prstTxWarp>
              </a:bodyPr>
              <a:lstStyle/>
              <a:p>
                <a:pPr eaLnBrk="0" hangingPunct="0"/>
                <a:endParaRPr lang="en-US"/>
              </a:p>
            </p:txBody>
          </p:sp>
          <p:pic>
            <p:nvPicPr>
              <p:cNvPr id="43027" name="Picture 17" descr="Z3+ 1.png"/>
              <p:cNvPicPr>
                <a:picLocks noChangeAspect="1"/>
              </p:cNvPicPr>
              <p:nvPr/>
            </p:nvPicPr>
            <p:blipFill>
              <a:blip r:embed="rId7"/>
              <a:srcRect/>
              <a:stretch>
                <a:fillRect/>
              </a:stretch>
            </p:blipFill>
            <p:spPr bwMode="auto">
              <a:xfrm>
                <a:off x="1329000" y="1905176"/>
                <a:ext cx="1221587" cy="1097778"/>
              </a:xfrm>
              <a:prstGeom prst="rect">
                <a:avLst/>
              </a:prstGeom>
              <a:noFill/>
              <a:ln w="9525">
                <a:noFill/>
                <a:miter lim="800000"/>
                <a:headEnd/>
                <a:tailEnd/>
              </a:ln>
            </p:spPr>
          </p:pic>
          <p:pic>
            <p:nvPicPr>
              <p:cNvPr id="43028" name="Picture 18" descr="Z3+ 2.png"/>
              <p:cNvPicPr>
                <a:picLocks noChangeAspect="1"/>
              </p:cNvPicPr>
              <p:nvPr/>
            </p:nvPicPr>
            <p:blipFill>
              <a:blip r:embed="rId8"/>
              <a:srcRect/>
              <a:stretch>
                <a:fillRect/>
              </a:stretch>
            </p:blipFill>
            <p:spPr bwMode="auto">
              <a:xfrm>
                <a:off x="2500640" y="1880415"/>
                <a:ext cx="1155556" cy="1147301"/>
              </a:xfrm>
              <a:prstGeom prst="rect">
                <a:avLst/>
              </a:prstGeom>
              <a:noFill/>
              <a:ln w="9525">
                <a:noFill/>
                <a:miter lim="800000"/>
                <a:headEnd/>
                <a:tailEnd/>
              </a:ln>
            </p:spPr>
          </p:pic>
          <p:pic>
            <p:nvPicPr>
              <p:cNvPr id="43029" name="Picture 19" descr="Z3+ 3.png"/>
              <p:cNvPicPr>
                <a:picLocks noChangeAspect="1"/>
              </p:cNvPicPr>
              <p:nvPr/>
            </p:nvPicPr>
            <p:blipFill>
              <a:blip r:embed="rId9"/>
              <a:srcRect/>
              <a:stretch>
                <a:fillRect/>
              </a:stretch>
            </p:blipFill>
            <p:spPr bwMode="auto">
              <a:xfrm>
                <a:off x="3606249" y="2020732"/>
                <a:ext cx="924444" cy="866666"/>
              </a:xfrm>
              <a:prstGeom prst="rect">
                <a:avLst/>
              </a:prstGeom>
              <a:noFill/>
              <a:ln w="9525">
                <a:noFill/>
                <a:miter lim="800000"/>
                <a:headEnd/>
                <a:tailEnd/>
              </a:ln>
            </p:spPr>
          </p:pic>
          <p:pic>
            <p:nvPicPr>
              <p:cNvPr id="43030" name="Picture 20" descr="Z3+ 4.png"/>
              <p:cNvPicPr>
                <a:picLocks noChangeAspect="1"/>
              </p:cNvPicPr>
              <p:nvPr/>
            </p:nvPicPr>
            <p:blipFill>
              <a:blip r:embed="rId10"/>
              <a:srcRect/>
              <a:stretch>
                <a:fillRect/>
              </a:stretch>
            </p:blipFill>
            <p:spPr bwMode="auto">
              <a:xfrm>
                <a:off x="4480746" y="1938192"/>
                <a:ext cx="1048254" cy="1031746"/>
              </a:xfrm>
              <a:prstGeom prst="rect">
                <a:avLst/>
              </a:prstGeom>
              <a:noFill/>
              <a:ln w="9525">
                <a:noFill/>
                <a:miter lim="800000"/>
                <a:headEnd/>
                <a:tailEnd/>
              </a:ln>
            </p:spPr>
          </p:pic>
          <p:pic>
            <p:nvPicPr>
              <p:cNvPr id="43031" name="Picture 22" descr="∆Z3 2.png"/>
              <p:cNvPicPr>
                <a:picLocks noChangeAspect="1"/>
              </p:cNvPicPr>
              <p:nvPr/>
            </p:nvPicPr>
            <p:blipFill>
              <a:blip r:embed="rId11"/>
              <a:srcRect/>
              <a:stretch>
                <a:fillRect/>
              </a:stretch>
            </p:blipFill>
            <p:spPr bwMode="auto">
              <a:xfrm>
                <a:off x="2471332" y="3068055"/>
                <a:ext cx="1081270" cy="1040000"/>
              </a:xfrm>
              <a:prstGeom prst="rect">
                <a:avLst/>
              </a:prstGeom>
              <a:noFill/>
              <a:ln w="9525">
                <a:noFill/>
                <a:miter lim="800000"/>
                <a:headEnd/>
                <a:tailEnd/>
              </a:ln>
            </p:spPr>
          </p:pic>
          <p:pic>
            <p:nvPicPr>
              <p:cNvPr id="43032" name="Picture 23" descr="∆Z3 3.png"/>
              <p:cNvPicPr>
                <a:picLocks noChangeAspect="1"/>
              </p:cNvPicPr>
              <p:nvPr/>
            </p:nvPicPr>
            <p:blipFill>
              <a:blip r:embed="rId12"/>
              <a:srcRect/>
              <a:stretch>
                <a:fillRect/>
              </a:stretch>
            </p:blipFill>
            <p:spPr bwMode="auto">
              <a:xfrm>
                <a:off x="4403189" y="3048000"/>
                <a:ext cx="1188571" cy="1147301"/>
              </a:xfrm>
              <a:prstGeom prst="rect">
                <a:avLst/>
              </a:prstGeom>
              <a:noFill/>
              <a:ln w="9525">
                <a:noFill/>
                <a:miter lim="800000"/>
                <a:headEnd/>
                <a:tailEnd/>
              </a:ln>
            </p:spPr>
          </p:pic>
          <p:pic>
            <p:nvPicPr>
              <p:cNvPr id="43033" name="Picture 24" descr="∆Z3 4.png"/>
              <p:cNvPicPr>
                <a:picLocks noChangeAspect="1"/>
              </p:cNvPicPr>
              <p:nvPr/>
            </p:nvPicPr>
            <p:blipFill>
              <a:blip r:embed="rId13"/>
              <a:srcRect/>
              <a:stretch>
                <a:fillRect/>
              </a:stretch>
            </p:blipFill>
            <p:spPr bwMode="auto">
              <a:xfrm>
                <a:off x="3486894" y="3081015"/>
                <a:ext cx="1089524" cy="1081270"/>
              </a:xfrm>
              <a:prstGeom prst="rect">
                <a:avLst/>
              </a:prstGeom>
              <a:noFill/>
              <a:ln w="9525">
                <a:noFill/>
                <a:miter lim="800000"/>
                <a:headEnd/>
                <a:tailEnd/>
              </a:ln>
            </p:spPr>
          </p:pic>
          <p:pic>
            <p:nvPicPr>
              <p:cNvPr id="43034" name="Picture 21" descr="∆Z3 1.png"/>
              <p:cNvPicPr>
                <a:picLocks noChangeAspect="1"/>
              </p:cNvPicPr>
              <p:nvPr/>
            </p:nvPicPr>
            <p:blipFill>
              <a:blip r:embed="rId14"/>
              <a:srcRect/>
              <a:stretch>
                <a:fillRect/>
              </a:stretch>
            </p:blipFill>
            <p:spPr bwMode="auto">
              <a:xfrm>
                <a:off x="1418518" y="3114031"/>
                <a:ext cx="1064762" cy="1015238"/>
              </a:xfrm>
              <a:prstGeom prst="rect">
                <a:avLst/>
              </a:prstGeom>
              <a:noFill/>
              <a:ln w="9525">
                <a:noFill/>
                <a:miter lim="800000"/>
                <a:headEnd/>
                <a:tailEnd/>
              </a:ln>
            </p:spPr>
          </p:pic>
        </p:grpSp>
        <p:sp>
          <p:nvSpPr>
            <p:cNvPr id="43023" name="TextBox 29"/>
            <p:cNvSpPr txBox="1">
              <a:spLocks noChangeArrowheads="1"/>
            </p:cNvSpPr>
            <p:nvPr/>
          </p:nvSpPr>
          <p:spPr bwMode="auto">
            <a:xfrm>
              <a:off x="457200" y="2286000"/>
              <a:ext cx="737802" cy="338554"/>
            </a:xfrm>
            <a:prstGeom prst="rect">
              <a:avLst/>
            </a:prstGeom>
            <a:noFill/>
            <a:ln w="9525">
              <a:noFill/>
              <a:miter lim="800000"/>
              <a:headEnd/>
              <a:tailEnd/>
            </a:ln>
          </p:spPr>
          <p:txBody>
            <a:bodyPr wrap="none">
              <a:prstTxWarp prst="textNoShape">
                <a:avLst/>
              </a:prstTxWarp>
              <a:spAutoFit/>
            </a:bodyPr>
            <a:lstStyle/>
            <a:p>
              <a:pPr eaLnBrk="0" hangingPunct="0"/>
              <a:r>
                <a:rPr lang="en-US" sz="1600"/>
                <a:t>ZIP3+</a:t>
              </a:r>
            </a:p>
          </p:txBody>
        </p:sp>
        <p:sp>
          <p:nvSpPr>
            <p:cNvPr id="43024" name="TextBox 30"/>
            <p:cNvSpPr txBox="1">
              <a:spLocks noChangeArrowheads="1"/>
            </p:cNvSpPr>
            <p:nvPr/>
          </p:nvSpPr>
          <p:spPr bwMode="auto">
            <a:xfrm>
              <a:off x="457200" y="3451351"/>
              <a:ext cx="699430" cy="338554"/>
            </a:xfrm>
            <a:prstGeom prst="rect">
              <a:avLst/>
            </a:prstGeom>
            <a:noFill/>
            <a:ln w="9525">
              <a:noFill/>
              <a:miter lim="800000"/>
              <a:headEnd/>
              <a:tailEnd/>
            </a:ln>
          </p:spPr>
          <p:txBody>
            <a:bodyPr wrap="none">
              <a:prstTxWarp prst="textNoShape">
                <a:avLst/>
              </a:prstTxWarp>
              <a:spAutoFit/>
            </a:bodyPr>
            <a:lstStyle/>
            <a:p>
              <a:pPr eaLnBrk="0" hangingPunct="0"/>
              <a:r>
                <a:rPr lang="en-US" sz="1600"/>
                <a:t>∆zip3</a:t>
              </a:r>
            </a:p>
          </p:txBody>
        </p:sp>
        <p:sp>
          <p:nvSpPr>
            <p:cNvPr id="43025" name="Rounded Rectangle 28"/>
            <p:cNvSpPr>
              <a:spLocks noChangeArrowheads="1"/>
            </p:cNvSpPr>
            <p:nvPr/>
          </p:nvSpPr>
          <p:spPr bwMode="auto">
            <a:xfrm>
              <a:off x="2538833" y="2935683"/>
              <a:ext cx="255353" cy="147827"/>
            </a:xfrm>
            <a:prstGeom prst="roundRect">
              <a:avLst>
                <a:gd name="adj" fmla="val 16667"/>
              </a:avLst>
            </a:prstGeom>
            <a:solidFill>
              <a:schemeClr val="tx1"/>
            </a:solidFill>
            <a:ln w="9525">
              <a:noFill/>
              <a:round/>
              <a:headEnd/>
              <a:tailEnd/>
            </a:ln>
          </p:spPr>
          <p:txBody>
            <a:bodyPr>
              <a:prstTxWarp prst="textNoShape">
                <a:avLst/>
              </a:prstTxWarp>
            </a:bodyPr>
            <a:lstStyle/>
            <a:p>
              <a:pPr eaLnBrk="0" hangingPunct="0"/>
              <a:endParaRPr lang="en-US"/>
            </a:p>
          </p:txBody>
        </p:sp>
      </p:grpSp>
      <p:pic>
        <p:nvPicPr>
          <p:cNvPr id="35853" name="2MP34F09Admsa.mov" descr="/Users/jennifer/Desktop/talk/2MP34F09Admsa.mov">
            <a:hlinkClick r:id="" action="ppaction://media"/>
          </p:cNvPr>
          <p:cNvPicPr/>
          <p:nvPr>
            <a:videoFile r:link="rId2"/>
            <p:extLst>
              <p:ext uri="{DAA4B4D4-6D71-4841-9C94-3DE7FCFB9230}">
                <p14:media xmlns:p14="http://schemas.microsoft.com/office/powerpoint/2010/main" r:link="rId1"/>
              </p:ext>
            </p:extLst>
          </p:nvPr>
        </p:nvPicPr>
        <p:blipFill>
          <a:blip r:embed="rId15"/>
          <a:srcRect/>
          <a:stretch>
            <a:fillRect/>
          </a:stretch>
        </p:blipFill>
        <p:spPr bwMode="auto">
          <a:xfrm>
            <a:off x="6400800" y="3200400"/>
            <a:ext cx="1736725" cy="1736725"/>
          </a:xfrm>
          <a:prstGeom prst="rect">
            <a:avLst/>
          </a:prstGeom>
          <a:noFill/>
          <a:ln w="9525">
            <a:noFill/>
            <a:miter lim="800000"/>
            <a:headEnd/>
            <a:tailEnd/>
          </a:ln>
        </p:spPr>
      </p:pic>
      <p:pic>
        <p:nvPicPr>
          <p:cNvPr id="35854" name="7MP02L21Andmsa.mov" descr="/Users/jennifer/Desktop/talk/CRS RSS MP 2011/7MP02L21Andmsa.mov">
            <a:hlinkClick r:id="" action="ppaction://media"/>
          </p:cNvPr>
          <p:cNvPicPr/>
          <p:nvPr>
            <a:videoFile r:link="rId4"/>
            <p:extLst>
              <p:ext uri="{DAA4B4D4-6D71-4841-9C94-3DE7FCFB9230}">
                <p14:media xmlns:p14="http://schemas.microsoft.com/office/powerpoint/2010/main" r:link="rId3"/>
              </p:ext>
            </p:extLst>
          </p:nvPr>
        </p:nvPicPr>
        <p:blipFill>
          <a:blip r:embed="rId16"/>
          <a:srcRect/>
          <a:stretch>
            <a:fillRect/>
          </a:stretch>
        </p:blipFill>
        <p:spPr bwMode="auto">
          <a:xfrm>
            <a:off x="6400800" y="1219200"/>
            <a:ext cx="1739900" cy="187483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5853"/>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35853"/>
                                        </p:tgtEl>
                                      </p:cBhvr>
                                    </p:cmd>
                                  </p:childTnLst>
                                </p:cTn>
                              </p:par>
                            </p:childTnLst>
                          </p:cTn>
                        </p:par>
                      </p:childTnLst>
                    </p:cTn>
                  </p:par>
                </p:childTnLst>
              </p:cTn>
              <p:nextCondLst>
                <p:cond evt="onClick" delay="0">
                  <p:tgtEl>
                    <p:spTgt spid="35853"/>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35853"/>
                </p:tgtEl>
              </p:cMediaNode>
            </p:video>
            <p:seq concurrent="1" nextAc="seek">
              <p:cTn id="8" restart="whenNotActive" fill="hold" evtFilter="cancelBubble" nodeType="interactiveSeq">
                <p:stCondLst>
                  <p:cond evt="onClick" delay="0">
                    <p:tgtEl>
                      <p:spTgt spid="35854"/>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35854"/>
                                        </p:tgtEl>
                                      </p:cBhvr>
                                    </p:cmd>
                                  </p:childTnLst>
                                </p:cTn>
                              </p:par>
                            </p:childTnLst>
                          </p:cTn>
                        </p:par>
                      </p:childTnLst>
                    </p:cTn>
                  </p:par>
                </p:childTnLst>
              </p:cTn>
              <p:nextCondLst>
                <p:cond evt="onClick" delay="0">
                  <p:tgtEl>
                    <p:spTgt spid="35854"/>
                  </p:tgtEl>
                </p:cond>
              </p:nextCondLst>
            </p:seq>
            <p:video>
              <p:cMediaNode>
                <p:cTn id="13" fill="hold" display="0">
                  <p:stCondLst>
                    <p:cond delay="indefinite"/>
                  </p:stCondLst>
                  <p:endCondLst>
                    <p:cond evt="onNext" delay="0">
                      <p:tgtEl>
                        <p:sldTgt/>
                      </p:tgtEl>
                    </p:cond>
                    <p:cond evt="onPrev" delay="0">
                      <p:tgtEl>
                        <p:sldTgt/>
                      </p:tgtEl>
                    </p:cond>
                  </p:endCondLst>
                </p:cTn>
                <p:tgtEl>
                  <p:spTgt spid="3585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3898900" y="579438"/>
            <a:ext cx="3492500" cy="6049962"/>
            <a:chOff x="740" y="461"/>
            <a:chExt cx="2200" cy="3811"/>
          </a:xfrm>
        </p:grpSpPr>
        <p:sp>
          <p:nvSpPr>
            <p:cNvPr id="52238" name="Line 10"/>
            <p:cNvSpPr>
              <a:spLocks noChangeShapeType="1"/>
            </p:cNvSpPr>
            <p:nvPr/>
          </p:nvSpPr>
          <p:spPr bwMode="auto">
            <a:xfrm>
              <a:off x="1432" y="594"/>
              <a:ext cx="0" cy="684"/>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52239" name="Line 11"/>
            <p:cNvSpPr>
              <a:spLocks noChangeShapeType="1"/>
            </p:cNvSpPr>
            <p:nvPr/>
          </p:nvSpPr>
          <p:spPr bwMode="auto">
            <a:xfrm rot="5400000" flipV="1">
              <a:off x="1945" y="765"/>
              <a:ext cx="0" cy="1026"/>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52240" name="Text Box 12"/>
            <p:cNvSpPr txBox="1">
              <a:spLocks noChangeArrowheads="1"/>
            </p:cNvSpPr>
            <p:nvPr/>
          </p:nvSpPr>
          <p:spPr bwMode="auto">
            <a:xfrm>
              <a:off x="1737" y="1353"/>
              <a:ext cx="388" cy="231"/>
            </a:xfrm>
            <a:prstGeom prst="rect">
              <a:avLst/>
            </a:prstGeom>
            <a:noFill/>
            <a:ln w="9525">
              <a:noFill/>
              <a:miter lim="800000"/>
              <a:headEnd/>
              <a:tailEnd/>
            </a:ln>
          </p:spPr>
          <p:txBody>
            <a:bodyPr wrap="none">
              <a:prstTxWarp prst="textNoShape">
                <a:avLst/>
              </a:prstTxWarp>
              <a:spAutoFit/>
            </a:bodyPr>
            <a:lstStyle/>
            <a:p>
              <a:pPr eaLnBrk="0" hangingPunct="0"/>
              <a:r>
                <a:rPr lang="en-US" sz="1800"/>
                <a:t>time</a:t>
              </a:r>
            </a:p>
          </p:txBody>
        </p:sp>
        <p:sp>
          <p:nvSpPr>
            <p:cNvPr id="52241" name="Text Box 13"/>
            <p:cNvSpPr txBox="1">
              <a:spLocks noChangeArrowheads="1"/>
            </p:cNvSpPr>
            <p:nvPr/>
          </p:nvSpPr>
          <p:spPr bwMode="auto">
            <a:xfrm>
              <a:off x="740" y="803"/>
              <a:ext cx="508" cy="231"/>
            </a:xfrm>
            <a:prstGeom prst="rect">
              <a:avLst/>
            </a:prstGeom>
            <a:noFill/>
            <a:ln w="9525">
              <a:noFill/>
              <a:miter lim="800000"/>
              <a:headEnd/>
              <a:tailEnd/>
            </a:ln>
          </p:spPr>
          <p:txBody>
            <a:bodyPr wrap="none">
              <a:prstTxWarp prst="textNoShape">
                <a:avLst/>
              </a:prstTxWarp>
              <a:spAutoFit/>
            </a:bodyPr>
            <a:lstStyle/>
            <a:p>
              <a:pPr eaLnBrk="0" hangingPunct="0"/>
              <a:r>
                <a:rPr lang="en-US" sz="1800"/>
                <a:t>length</a:t>
              </a:r>
            </a:p>
          </p:txBody>
        </p:sp>
        <p:sp>
          <p:nvSpPr>
            <p:cNvPr id="52242" name="Line 14"/>
            <p:cNvSpPr>
              <a:spLocks noChangeShapeType="1"/>
            </p:cNvSpPr>
            <p:nvPr/>
          </p:nvSpPr>
          <p:spPr bwMode="auto">
            <a:xfrm>
              <a:off x="1432" y="1273"/>
              <a:ext cx="274" cy="0"/>
            </a:xfrm>
            <a:prstGeom prst="line">
              <a:avLst/>
            </a:prstGeom>
            <a:noFill/>
            <a:ln w="28575">
              <a:solidFill>
                <a:srgbClr val="BD2939"/>
              </a:solidFill>
              <a:round/>
              <a:headEnd/>
              <a:tailEnd/>
            </a:ln>
          </p:spPr>
          <p:txBody>
            <a:bodyPr wrap="none" anchor="ctr">
              <a:prstTxWarp prst="textNoShape">
                <a:avLst/>
              </a:prstTxWarp>
            </a:bodyPr>
            <a:lstStyle/>
            <a:p>
              <a:endParaRPr lang="en-US"/>
            </a:p>
          </p:txBody>
        </p:sp>
        <p:sp>
          <p:nvSpPr>
            <p:cNvPr id="52243" name="Line 15"/>
            <p:cNvSpPr>
              <a:spLocks noChangeShapeType="1"/>
            </p:cNvSpPr>
            <p:nvPr/>
          </p:nvSpPr>
          <p:spPr bwMode="auto">
            <a:xfrm flipV="1">
              <a:off x="1706" y="834"/>
              <a:ext cx="392" cy="444"/>
            </a:xfrm>
            <a:prstGeom prst="line">
              <a:avLst/>
            </a:prstGeom>
            <a:noFill/>
            <a:ln w="28575">
              <a:solidFill>
                <a:srgbClr val="BD2939"/>
              </a:solidFill>
              <a:round/>
              <a:headEnd/>
              <a:tailEnd/>
            </a:ln>
          </p:spPr>
          <p:txBody>
            <a:bodyPr wrap="none" anchor="ctr">
              <a:prstTxWarp prst="textNoShape">
                <a:avLst/>
              </a:prstTxWarp>
            </a:bodyPr>
            <a:lstStyle/>
            <a:p>
              <a:endParaRPr lang="en-US"/>
            </a:p>
          </p:txBody>
        </p:sp>
        <p:sp>
          <p:nvSpPr>
            <p:cNvPr id="52244" name="Line 16"/>
            <p:cNvSpPr>
              <a:spLocks noChangeShapeType="1"/>
            </p:cNvSpPr>
            <p:nvPr/>
          </p:nvSpPr>
          <p:spPr bwMode="auto">
            <a:xfrm>
              <a:off x="2099" y="834"/>
              <a:ext cx="274" cy="0"/>
            </a:xfrm>
            <a:prstGeom prst="line">
              <a:avLst/>
            </a:prstGeom>
            <a:noFill/>
            <a:ln w="28575">
              <a:solidFill>
                <a:srgbClr val="BD2939"/>
              </a:solidFill>
              <a:round/>
              <a:headEnd/>
              <a:tailEnd/>
            </a:ln>
          </p:spPr>
          <p:txBody>
            <a:bodyPr wrap="none" anchor="ctr">
              <a:prstTxWarp prst="textNoShape">
                <a:avLst/>
              </a:prstTxWarp>
            </a:bodyPr>
            <a:lstStyle/>
            <a:p>
              <a:endParaRPr lang="en-US"/>
            </a:p>
          </p:txBody>
        </p:sp>
        <p:sp>
          <p:nvSpPr>
            <p:cNvPr id="52245" name="Text Box 17"/>
            <p:cNvSpPr txBox="1">
              <a:spLocks noChangeArrowheads="1"/>
            </p:cNvSpPr>
            <p:nvPr/>
          </p:nvSpPr>
          <p:spPr bwMode="auto">
            <a:xfrm>
              <a:off x="1671" y="461"/>
              <a:ext cx="845" cy="231"/>
            </a:xfrm>
            <a:prstGeom prst="rect">
              <a:avLst/>
            </a:prstGeom>
            <a:noFill/>
            <a:ln w="9525">
              <a:noFill/>
              <a:miter lim="800000"/>
              <a:headEnd/>
              <a:tailEnd/>
            </a:ln>
          </p:spPr>
          <p:txBody>
            <a:bodyPr wrap="none">
              <a:prstTxWarp prst="textNoShape">
                <a:avLst/>
              </a:prstTxWarp>
              <a:spAutoFit/>
            </a:bodyPr>
            <a:lstStyle/>
            <a:p>
              <a:pPr eaLnBrk="0" hangingPunct="0"/>
              <a:r>
                <a:rPr lang="en-US" sz="1800" u="sng"/>
                <a:t>Continuous</a:t>
              </a:r>
              <a:endParaRPr lang="en-US" sz="2000" u="sng"/>
            </a:p>
          </p:txBody>
        </p:sp>
        <p:sp>
          <p:nvSpPr>
            <p:cNvPr id="52246" name="Line 18"/>
            <p:cNvSpPr>
              <a:spLocks noChangeShapeType="1"/>
            </p:cNvSpPr>
            <p:nvPr/>
          </p:nvSpPr>
          <p:spPr bwMode="auto">
            <a:xfrm>
              <a:off x="1425" y="1888"/>
              <a:ext cx="7" cy="65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52247" name="Line 19"/>
            <p:cNvSpPr>
              <a:spLocks noChangeShapeType="1"/>
            </p:cNvSpPr>
            <p:nvPr/>
          </p:nvSpPr>
          <p:spPr bwMode="auto">
            <a:xfrm rot="5400000" flipV="1">
              <a:off x="1945" y="2025"/>
              <a:ext cx="0" cy="1026"/>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52248" name="Text Box 20"/>
            <p:cNvSpPr txBox="1">
              <a:spLocks noChangeArrowheads="1"/>
            </p:cNvSpPr>
            <p:nvPr/>
          </p:nvSpPr>
          <p:spPr bwMode="auto">
            <a:xfrm>
              <a:off x="1737" y="2674"/>
              <a:ext cx="388" cy="231"/>
            </a:xfrm>
            <a:prstGeom prst="rect">
              <a:avLst/>
            </a:prstGeom>
            <a:noFill/>
            <a:ln w="9525">
              <a:noFill/>
              <a:miter lim="800000"/>
              <a:headEnd/>
              <a:tailEnd/>
            </a:ln>
          </p:spPr>
          <p:txBody>
            <a:bodyPr wrap="none">
              <a:prstTxWarp prst="textNoShape">
                <a:avLst/>
              </a:prstTxWarp>
              <a:spAutoFit/>
            </a:bodyPr>
            <a:lstStyle/>
            <a:p>
              <a:pPr eaLnBrk="0" hangingPunct="0"/>
              <a:r>
                <a:rPr lang="en-US" sz="1800"/>
                <a:t>time</a:t>
              </a:r>
            </a:p>
          </p:txBody>
        </p:sp>
        <p:sp>
          <p:nvSpPr>
            <p:cNvPr id="52249" name="Text Box 21"/>
            <p:cNvSpPr txBox="1">
              <a:spLocks noChangeArrowheads="1"/>
            </p:cNvSpPr>
            <p:nvPr/>
          </p:nvSpPr>
          <p:spPr bwMode="auto">
            <a:xfrm>
              <a:off x="768" y="2112"/>
              <a:ext cx="508" cy="231"/>
            </a:xfrm>
            <a:prstGeom prst="rect">
              <a:avLst/>
            </a:prstGeom>
            <a:noFill/>
            <a:ln w="9525">
              <a:noFill/>
              <a:miter lim="800000"/>
              <a:headEnd/>
              <a:tailEnd/>
            </a:ln>
          </p:spPr>
          <p:txBody>
            <a:bodyPr wrap="none">
              <a:prstTxWarp prst="textNoShape">
                <a:avLst/>
              </a:prstTxWarp>
              <a:spAutoFit/>
            </a:bodyPr>
            <a:lstStyle/>
            <a:p>
              <a:pPr eaLnBrk="0" hangingPunct="0"/>
              <a:r>
                <a:rPr lang="en-US" sz="1800"/>
                <a:t>length</a:t>
              </a:r>
            </a:p>
          </p:txBody>
        </p:sp>
        <p:sp>
          <p:nvSpPr>
            <p:cNvPr id="52250" name="Line 22"/>
            <p:cNvSpPr>
              <a:spLocks noChangeShapeType="1"/>
            </p:cNvSpPr>
            <p:nvPr/>
          </p:nvSpPr>
          <p:spPr bwMode="auto">
            <a:xfrm>
              <a:off x="1432" y="2532"/>
              <a:ext cx="274" cy="0"/>
            </a:xfrm>
            <a:prstGeom prst="line">
              <a:avLst/>
            </a:prstGeom>
            <a:noFill/>
            <a:ln w="28575">
              <a:solidFill>
                <a:srgbClr val="BD2939"/>
              </a:solidFill>
              <a:round/>
              <a:headEnd/>
              <a:tailEnd/>
            </a:ln>
          </p:spPr>
          <p:txBody>
            <a:bodyPr wrap="none" anchor="ctr">
              <a:prstTxWarp prst="textNoShape">
                <a:avLst/>
              </a:prstTxWarp>
            </a:bodyPr>
            <a:lstStyle/>
            <a:p>
              <a:endParaRPr lang="en-US"/>
            </a:p>
          </p:txBody>
        </p:sp>
        <p:sp>
          <p:nvSpPr>
            <p:cNvPr id="52251" name="Line 23"/>
            <p:cNvSpPr>
              <a:spLocks noChangeShapeType="1"/>
            </p:cNvSpPr>
            <p:nvPr/>
          </p:nvSpPr>
          <p:spPr bwMode="auto">
            <a:xfrm>
              <a:off x="1989" y="2025"/>
              <a:ext cx="281" cy="0"/>
            </a:xfrm>
            <a:prstGeom prst="line">
              <a:avLst/>
            </a:prstGeom>
            <a:noFill/>
            <a:ln w="28575">
              <a:solidFill>
                <a:srgbClr val="BD2939"/>
              </a:solidFill>
              <a:round/>
              <a:headEnd/>
              <a:tailEnd/>
            </a:ln>
          </p:spPr>
          <p:txBody>
            <a:bodyPr wrap="none" anchor="ctr">
              <a:prstTxWarp prst="textNoShape">
                <a:avLst/>
              </a:prstTxWarp>
            </a:bodyPr>
            <a:lstStyle/>
            <a:p>
              <a:endParaRPr lang="en-US"/>
            </a:p>
          </p:txBody>
        </p:sp>
        <p:sp>
          <p:nvSpPr>
            <p:cNvPr id="52252" name="Line 24"/>
            <p:cNvSpPr>
              <a:spLocks noChangeShapeType="1"/>
            </p:cNvSpPr>
            <p:nvPr/>
          </p:nvSpPr>
          <p:spPr bwMode="auto">
            <a:xfrm flipV="1">
              <a:off x="1699" y="2367"/>
              <a:ext cx="57" cy="171"/>
            </a:xfrm>
            <a:prstGeom prst="line">
              <a:avLst/>
            </a:prstGeom>
            <a:noFill/>
            <a:ln w="28575">
              <a:solidFill>
                <a:srgbClr val="BD2939"/>
              </a:solidFill>
              <a:round/>
              <a:headEnd/>
              <a:tailEnd/>
            </a:ln>
          </p:spPr>
          <p:txBody>
            <a:bodyPr wrap="none" anchor="ctr">
              <a:prstTxWarp prst="textNoShape">
                <a:avLst/>
              </a:prstTxWarp>
            </a:bodyPr>
            <a:lstStyle/>
            <a:p>
              <a:endParaRPr lang="en-US"/>
            </a:p>
          </p:txBody>
        </p:sp>
        <p:sp>
          <p:nvSpPr>
            <p:cNvPr id="52253" name="Line 25"/>
            <p:cNvSpPr>
              <a:spLocks noChangeShapeType="1"/>
            </p:cNvSpPr>
            <p:nvPr/>
          </p:nvSpPr>
          <p:spPr bwMode="auto">
            <a:xfrm>
              <a:off x="1756" y="2367"/>
              <a:ext cx="68" cy="0"/>
            </a:xfrm>
            <a:prstGeom prst="line">
              <a:avLst/>
            </a:prstGeom>
            <a:noFill/>
            <a:ln w="28575">
              <a:solidFill>
                <a:srgbClr val="BD2939"/>
              </a:solidFill>
              <a:round/>
              <a:headEnd/>
              <a:tailEnd/>
            </a:ln>
          </p:spPr>
          <p:txBody>
            <a:bodyPr wrap="none" anchor="ctr">
              <a:prstTxWarp prst="textNoShape">
                <a:avLst/>
              </a:prstTxWarp>
            </a:bodyPr>
            <a:lstStyle/>
            <a:p>
              <a:endParaRPr lang="en-US"/>
            </a:p>
          </p:txBody>
        </p:sp>
        <p:sp>
          <p:nvSpPr>
            <p:cNvPr id="52254" name="Line 26"/>
            <p:cNvSpPr>
              <a:spLocks noChangeShapeType="1"/>
            </p:cNvSpPr>
            <p:nvPr/>
          </p:nvSpPr>
          <p:spPr bwMode="auto">
            <a:xfrm>
              <a:off x="1870" y="2196"/>
              <a:ext cx="68" cy="0"/>
            </a:xfrm>
            <a:prstGeom prst="line">
              <a:avLst/>
            </a:prstGeom>
            <a:noFill/>
            <a:ln w="28575">
              <a:solidFill>
                <a:srgbClr val="BD2939"/>
              </a:solidFill>
              <a:round/>
              <a:headEnd/>
              <a:tailEnd/>
            </a:ln>
          </p:spPr>
          <p:txBody>
            <a:bodyPr wrap="none" anchor="ctr">
              <a:prstTxWarp prst="textNoShape">
                <a:avLst/>
              </a:prstTxWarp>
            </a:bodyPr>
            <a:lstStyle/>
            <a:p>
              <a:endParaRPr lang="en-US"/>
            </a:p>
          </p:txBody>
        </p:sp>
        <p:sp>
          <p:nvSpPr>
            <p:cNvPr id="52255" name="Line 27"/>
            <p:cNvSpPr>
              <a:spLocks noChangeShapeType="1"/>
            </p:cNvSpPr>
            <p:nvPr/>
          </p:nvSpPr>
          <p:spPr bwMode="auto">
            <a:xfrm flipV="1">
              <a:off x="1818" y="2196"/>
              <a:ext cx="57" cy="171"/>
            </a:xfrm>
            <a:prstGeom prst="line">
              <a:avLst/>
            </a:prstGeom>
            <a:noFill/>
            <a:ln w="28575">
              <a:solidFill>
                <a:srgbClr val="BD2939"/>
              </a:solidFill>
              <a:round/>
              <a:headEnd/>
              <a:tailEnd/>
            </a:ln>
          </p:spPr>
          <p:txBody>
            <a:bodyPr wrap="none" anchor="ctr">
              <a:prstTxWarp prst="textNoShape">
                <a:avLst/>
              </a:prstTxWarp>
            </a:bodyPr>
            <a:lstStyle/>
            <a:p>
              <a:endParaRPr lang="en-US"/>
            </a:p>
          </p:txBody>
        </p:sp>
        <p:sp>
          <p:nvSpPr>
            <p:cNvPr id="52256" name="Line 28"/>
            <p:cNvSpPr>
              <a:spLocks noChangeShapeType="1"/>
            </p:cNvSpPr>
            <p:nvPr/>
          </p:nvSpPr>
          <p:spPr bwMode="auto">
            <a:xfrm flipV="1">
              <a:off x="1938" y="2025"/>
              <a:ext cx="57" cy="171"/>
            </a:xfrm>
            <a:prstGeom prst="line">
              <a:avLst/>
            </a:prstGeom>
            <a:noFill/>
            <a:ln w="28575">
              <a:solidFill>
                <a:srgbClr val="BD2939"/>
              </a:solidFill>
              <a:round/>
              <a:headEnd/>
              <a:tailEnd/>
            </a:ln>
          </p:spPr>
          <p:txBody>
            <a:bodyPr wrap="none" anchor="ctr">
              <a:prstTxWarp prst="textNoShape">
                <a:avLst/>
              </a:prstTxWarp>
            </a:bodyPr>
            <a:lstStyle/>
            <a:p>
              <a:endParaRPr lang="en-US"/>
            </a:p>
          </p:txBody>
        </p:sp>
        <p:sp>
          <p:nvSpPr>
            <p:cNvPr id="52257" name="Text Box 29"/>
            <p:cNvSpPr txBox="1">
              <a:spLocks noChangeArrowheads="1"/>
            </p:cNvSpPr>
            <p:nvPr/>
          </p:nvSpPr>
          <p:spPr bwMode="auto">
            <a:xfrm>
              <a:off x="1696" y="1680"/>
              <a:ext cx="748" cy="231"/>
            </a:xfrm>
            <a:prstGeom prst="rect">
              <a:avLst/>
            </a:prstGeom>
            <a:noFill/>
            <a:ln w="9525">
              <a:noFill/>
              <a:miter lim="800000"/>
              <a:headEnd/>
              <a:tailEnd/>
            </a:ln>
          </p:spPr>
          <p:txBody>
            <a:bodyPr wrap="none">
              <a:prstTxWarp prst="textNoShape">
                <a:avLst/>
              </a:prstTxWarp>
              <a:spAutoFit/>
            </a:bodyPr>
            <a:lstStyle/>
            <a:p>
              <a:pPr eaLnBrk="0" hangingPunct="0"/>
              <a:r>
                <a:rPr lang="en-US" sz="1800" u="sng"/>
                <a:t>Step-wise</a:t>
              </a:r>
              <a:endParaRPr lang="en-US" sz="2000"/>
            </a:p>
          </p:txBody>
        </p:sp>
        <p:sp>
          <p:nvSpPr>
            <p:cNvPr id="52258" name="Line 30"/>
            <p:cNvSpPr>
              <a:spLocks noChangeShapeType="1"/>
            </p:cNvSpPr>
            <p:nvPr/>
          </p:nvSpPr>
          <p:spPr bwMode="auto">
            <a:xfrm>
              <a:off x="1521" y="3255"/>
              <a:ext cx="7" cy="65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52259" name="Line 31"/>
            <p:cNvSpPr>
              <a:spLocks noChangeShapeType="1"/>
            </p:cNvSpPr>
            <p:nvPr/>
          </p:nvSpPr>
          <p:spPr bwMode="auto">
            <a:xfrm rot="5400000" flipV="1">
              <a:off x="2041" y="3392"/>
              <a:ext cx="0" cy="1026"/>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52260" name="Text Box 32"/>
            <p:cNvSpPr txBox="1">
              <a:spLocks noChangeArrowheads="1"/>
            </p:cNvSpPr>
            <p:nvPr/>
          </p:nvSpPr>
          <p:spPr bwMode="auto">
            <a:xfrm>
              <a:off x="1833" y="4041"/>
              <a:ext cx="388" cy="231"/>
            </a:xfrm>
            <a:prstGeom prst="rect">
              <a:avLst/>
            </a:prstGeom>
            <a:noFill/>
            <a:ln w="9525">
              <a:noFill/>
              <a:miter lim="800000"/>
              <a:headEnd/>
              <a:tailEnd/>
            </a:ln>
          </p:spPr>
          <p:txBody>
            <a:bodyPr wrap="none">
              <a:prstTxWarp prst="textNoShape">
                <a:avLst/>
              </a:prstTxWarp>
              <a:spAutoFit/>
            </a:bodyPr>
            <a:lstStyle/>
            <a:p>
              <a:pPr eaLnBrk="0" hangingPunct="0"/>
              <a:r>
                <a:rPr lang="en-US" sz="1800"/>
                <a:t>time</a:t>
              </a:r>
            </a:p>
          </p:txBody>
        </p:sp>
        <p:sp>
          <p:nvSpPr>
            <p:cNvPr id="52261" name="Text Box 33"/>
            <p:cNvSpPr txBox="1">
              <a:spLocks noChangeArrowheads="1"/>
            </p:cNvSpPr>
            <p:nvPr/>
          </p:nvSpPr>
          <p:spPr bwMode="auto">
            <a:xfrm>
              <a:off x="864" y="3479"/>
              <a:ext cx="508" cy="231"/>
            </a:xfrm>
            <a:prstGeom prst="rect">
              <a:avLst/>
            </a:prstGeom>
            <a:noFill/>
            <a:ln w="9525">
              <a:noFill/>
              <a:miter lim="800000"/>
              <a:headEnd/>
              <a:tailEnd/>
            </a:ln>
          </p:spPr>
          <p:txBody>
            <a:bodyPr wrap="none">
              <a:prstTxWarp prst="textNoShape">
                <a:avLst/>
              </a:prstTxWarp>
              <a:spAutoFit/>
            </a:bodyPr>
            <a:lstStyle/>
            <a:p>
              <a:pPr eaLnBrk="0" hangingPunct="0"/>
              <a:r>
                <a:rPr lang="en-US" sz="1800"/>
                <a:t>length</a:t>
              </a:r>
            </a:p>
          </p:txBody>
        </p:sp>
        <p:sp>
          <p:nvSpPr>
            <p:cNvPr id="52262" name="Line 34"/>
            <p:cNvSpPr>
              <a:spLocks noChangeShapeType="1"/>
            </p:cNvSpPr>
            <p:nvPr/>
          </p:nvSpPr>
          <p:spPr bwMode="auto">
            <a:xfrm>
              <a:off x="1528" y="3899"/>
              <a:ext cx="274" cy="0"/>
            </a:xfrm>
            <a:prstGeom prst="line">
              <a:avLst/>
            </a:prstGeom>
            <a:noFill/>
            <a:ln w="28575">
              <a:solidFill>
                <a:srgbClr val="BD2939"/>
              </a:solidFill>
              <a:round/>
              <a:headEnd/>
              <a:tailEnd/>
            </a:ln>
          </p:spPr>
          <p:txBody>
            <a:bodyPr wrap="none" anchor="ctr">
              <a:prstTxWarp prst="textNoShape">
                <a:avLst/>
              </a:prstTxWarp>
            </a:bodyPr>
            <a:lstStyle/>
            <a:p>
              <a:endParaRPr lang="en-US"/>
            </a:p>
          </p:txBody>
        </p:sp>
        <p:sp>
          <p:nvSpPr>
            <p:cNvPr id="52263" name="Line 35"/>
            <p:cNvSpPr>
              <a:spLocks noChangeShapeType="1"/>
            </p:cNvSpPr>
            <p:nvPr/>
          </p:nvSpPr>
          <p:spPr bwMode="auto">
            <a:xfrm>
              <a:off x="2208" y="3456"/>
              <a:ext cx="281" cy="0"/>
            </a:xfrm>
            <a:prstGeom prst="line">
              <a:avLst/>
            </a:prstGeom>
            <a:noFill/>
            <a:ln w="28575">
              <a:solidFill>
                <a:srgbClr val="BD2939"/>
              </a:solidFill>
              <a:round/>
              <a:headEnd/>
              <a:tailEnd/>
            </a:ln>
          </p:spPr>
          <p:txBody>
            <a:bodyPr wrap="none" anchor="ctr">
              <a:prstTxWarp prst="textNoShape">
                <a:avLst/>
              </a:prstTxWarp>
            </a:bodyPr>
            <a:lstStyle/>
            <a:p>
              <a:endParaRPr lang="en-US"/>
            </a:p>
          </p:txBody>
        </p:sp>
        <p:sp>
          <p:nvSpPr>
            <p:cNvPr id="52264" name="Line 36"/>
            <p:cNvSpPr>
              <a:spLocks noChangeShapeType="1"/>
            </p:cNvSpPr>
            <p:nvPr/>
          </p:nvSpPr>
          <p:spPr bwMode="auto">
            <a:xfrm flipV="1">
              <a:off x="1795" y="3648"/>
              <a:ext cx="125" cy="257"/>
            </a:xfrm>
            <a:prstGeom prst="line">
              <a:avLst/>
            </a:prstGeom>
            <a:noFill/>
            <a:ln w="28575">
              <a:solidFill>
                <a:srgbClr val="BD2939"/>
              </a:solidFill>
              <a:round/>
              <a:headEnd/>
              <a:tailEnd/>
            </a:ln>
          </p:spPr>
          <p:txBody>
            <a:bodyPr wrap="none" anchor="ctr">
              <a:prstTxWarp prst="textNoShape">
                <a:avLst/>
              </a:prstTxWarp>
            </a:bodyPr>
            <a:lstStyle/>
            <a:p>
              <a:endParaRPr lang="en-US"/>
            </a:p>
          </p:txBody>
        </p:sp>
        <p:sp>
          <p:nvSpPr>
            <p:cNvPr id="52265" name="Line 37"/>
            <p:cNvSpPr>
              <a:spLocks noChangeShapeType="1"/>
            </p:cNvSpPr>
            <p:nvPr/>
          </p:nvSpPr>
          <p:spPr bwMode="auto">
            <a:xfrm>
              <a:off x="1920" y="3648"/>
              <a:ext cx="68" cy="0"/>
            </a:xfrm>
            <a:prstGeom prst="line">
              <a:avLst/>
            </a:prstGeom>
            <a:noFill/>
            <a:ln w="28575">
              <a:solidFill>
                <a:srgbClr val="BD2939"/>
              </a:solidFill>
              <a:round/>
              <a:headEnd/>
              <a:tailEnd/>
            </a:ln>
          </p:spPr>
          <p:txBody>
            <a:bodyPr wrap="none" anchor="ctr">
              <a:prstTxWarp prst="textNoShape">
                <a:avLst/>
              </a:prstTxWarp>
            </a:bodyPr>
            <a:lstStyle/>
            <a:p>
              <a:endParaRPr lang="en-US"/>
            </a:p>
          </p:txBody>
        </p:sp>
        <p:sp>
          <p:nvSpPr>
            <p:cNvPr id="52266" name="Line 38"/>
            <p:cNvSpPr>
              <a:spLocks noChangeShapeType="1"/>
            </p:cNvSpPr>
            <p:nvPr/>
          </p:nvSpPr>
          <p:spPr bwMode="auto">
            <a:xfrm flipV="1">
              <a:off x="2072" y="3456"/>
              <a:ext cx="136" cy="331"/>
            </a:xfrm>
            <a:prstGeom prst="line">
              <a:avLst/>
            </a:prstGeom>
            <a:noFill/>
            <a:ln w="28575">
              <a:solidFill>
                <a:srgbClr val="BD2939"/>
              </a:solidFill>
              <a:round/>
              <a:headEnd/>
              <a:tailEnd/>
            </a:ln>
          </p:spPr>
          <p:txBody>
            <a:bodyPr wrap="none" anchor="ctr">
              <a:prstTxWarp prst="textNoShape">
                <a:avLst/>
              </a:prstTxWarp>
            </a:bodyPr>
            <a:lstStyle/>
            <a:p>
              <a:endParaRPr lang="en-US"/>
            </a:p>
          </p:txBody>
        </p:sp>
        <p:sp>
          <p:nvSpPr>
            <p:cNvPr id="52267" name="Text Box 39"/>
            <p:cNvSpPr txBox="1">
              <a:spLocks noChangeArrowheads="1"/>
            </p:cNvSpPr>
            <p:nvPr/>
          </p:nvSpPr>
          <p:spPr bwMode="auto">
            <a:xfrm>
              <a:off x="1344" y="2976"/>
              <a:ext cx="1596" cy="231"/>
            </a:xfrm>
            <a:prstGeom prst="rect">
              <a:avLst/>
            </a:prstGeom>
            <a:noFill/>
            <a:ln w="9525">
              <a:noFill/>
              <a:miter lim="800000"/>
              <a:headEnd/>
              <a:tailEnd/>
            </a:ln>
          </p:spPr>
          <p:txBody>
            <a:bodyPr wrap="none">
              <a:prstTxWarp prst="textNoShape">
                <a:avLst/>
              </a:prstTxWarp>
              <a:spAutoFit/>
            </a:bodyPr>
            <a:lstStyle/>
            <a:p>
              <a:pPr eaLnBrk="0" hangingPunct="0"/>
              <a:r>
                <a:rPr lang="en-US" sz="1800" u="sng"/>
                <a:t>Assembly/Disassembly</a:t>
              </a:r>
              <a:endParaRPr lang="en-US" sz="2000"/>
            </a:p>
          </p:txBody>
        </p:sp>
        <p:sp>
          <p:nvSpPr>
            <p:cNvPr id="52268" name="Line 40"/>
            <p:cNvSpPr>
              <a:spLocks noChangeShapeType="1"/>
            </p:cNvSpPr>
            <p:nvPr/>
          </p:nvSpPr>
          <p:spPr bwMode="auto">
            <a:xfrm flipH="1" flipV="1">
              <a:off x="1984" y="3648"/>
              <a:ext cx="96" cy="144"/>
            </a:xfrm>
            <a:prstGeom prst="line">
              <a:avLst/>
            </a:prstGeom>
            <a:noFill/>
            <a:ln w="28575">
              <a:solidFill>
                <a:srgbClr val="BD2939"/>
              </a:solidFill>
              <a:round/>
              <a:headEnd/>
              <a:tailEnd/>
            </a:ln>
          </p:spPr>
          <p:txBody>
            <a:bodyPr wrap="none" anchor="ctr">
              <a:prstTxWarp prst="textNoShape">
                <a:avLst/>
              </a:prstTxWarp>
            </a:bodyPr>
            <a:lstStyle/>
            <a:p>
              <a:endParaRPr lang="en-US"/>
            </a:p>
          </p:txBody>
        </p:sp>
      </p:grpSp>
      <p:sp>
        <p:nvSpPr>
          <p:cNvPr id="36905" name="Rectangle 41"/>
          <p:cNvSpPr>
            <a:spLocks noChangeArrowheads="1"/>
          </p:cNvSpPr>
          <p:nvPr/>
        </p:nvSpPr>
        <p:spPr bwMode="auto">
          <a:xfrm>
            <a:off x="3581400" y="609600"/>
            <a:ext cx="5257800" cy="6248400"/>
          </a:xfrm>
          <a:prstGeom prst="rect">
            <a:avLst/>
          </a:prstGeom>
          <a:solidFill>
            <a:schemeClr val="bg1"/>
          </a:solidFill>
          <a:ln w="9525">
            <a:noFill/>
            <a:miter lim="800000"/>
            <a:headEnd/>
            <a:tailEnd/>
          </a:ln>
        </p:spPr>
        <p:txBody>
          <a:bodyPr wrap="none" anchor="ctr">
            <a:prstTxWarp prst="textNoShape">
              <a:avLst/>
            </a:prstTxWarp>
          </a:bodyPr>
          <a:lstStyle/>
          <a:p>
            <a:pPr eaLnBrk="0" hangingPunct="0"/>
            <a:endParaRPr lang="en-US"/>
          </a:p>
        </p:txBody>
      </p:sp>
      <p:pic>
        <p:nvPicPr>
          <p:cNvPr id="45060" name="2MP36C25Dndmsa.mov" descr="/Users/jennifer/Desktop/2010  grants/Data for grant/Mike data for grant/Formation Data/2MP36C25Dndmsa.mov">
            <a:hlinkClick r:id="" action="ppaction://media"/>
          </p:cNvPr>
          <p:cNvPicPr/>
          <p:nvPr>
            <a:videoFile r:link="rId2"/>
            <p:extLst>
              <p:ext uri="{DAA4B4D4-6D71-4841-9C94-3DE7FCFB9230}">
                <p14:media xmlns:p14="http://schemas.microsoft.com/office/powerpoint/2010/main" r:link="rId1"/>
              </p:ext>
            </p:extLst>
          </p:nvPr>
        </p:nvPicPr>
        <p:blipFill>
          <a:blip r:embed="rId7"/>
          <a:srcRect/>
          <a:stretch>
            <a:fillRect/>
          </a:stretch>
        </p:blipFill>
        <p:spPr bwMode="auto">
          <a:xfrm>
            <a:off x="762000" y="838200"/>
            <a:ext cx="2540000" cy="2540000"/>
          </a:xfrm>
          <a:prstGeom prst="rect">
            <a:avLst/>
          </a:prstGeom>
          <a:noFill/>
          <a:ln w="9525">
            <a:noFill/>
            <a:miter lim="800000"/>
            <a:headEnd/>
            <a:tailEnd/>
          </a:ln>
        </p:spPr>
      </p:pic>
      <p:pic>
        <p:nvPicPr>
          <p:cNvPr id="45061" name="2MP36C30Andmsa.mov" descr="/Users/jennifer/Desktop/2010  grants/Data for grant/Mike data for grant/Formation Data/2MP36C30Andmsa.mov">
            <a:hlinkClick r:id="" action="ppaction://media"/>
          </p:cNvPr>
          <p:cNvPicPr/>
          <p:nvPr>
            <a:videoFile r:link="rId4"/>
            <p:extLst>
              <p:ext uri="{DAA4B4D4-6D71-4841-9C94-3DE7FCFB9230}">
                <p14:media xmlns:p14="http://schemas.microsoft.com/office/powerpoint/2010/main" r:link="rId3"/>
              </p:ext>
            </p:extLst>
          </p:nvPr>
        </p:nvPicPr>
        <p:blipFill>
          <a:blip r:embed="rId8"/>
          <a:srcRect/>
          <a:stretch>
            <a:fillRect/>
          </a:stretch>
        </p:blipFill>
        <p:spPr bwMode="auto">
          <a:xfrm>
            <a:off x="762000" y="3581400"/>
            <a:ext cx="2540000" cy="2540000"/>
          </a:xfrm>
          <a:prstGeom prst="rect">
            <a:avLst/>
          </a:prstGeom>
          <a:noFill/>
          <a:ln w="9525">
            <a:noFill/>
            <a:miter lim="800000"/>
            <a:headEnd/>
            <a:tailEnd/>
          </a:ln>
        </p:spPr>
      </p:pic>
      <p:sp>
        <p:nvSpPr>
          <p:cNvPr id="52229" name="Text Box 5"/>
          <p:cNvSpPr txBox="1">
            <a:spLocks noChangeArrowheads="1"/>
          </p:cNvSpPr>
          <p:nvPr/>
        </p:nvSpPr>
        <p:spPr bwMode="auto">
          <a:xfrm>
            <a:off x="1806575" y="152400"/>
            <a:ext cx="4921250" cy="461963"/>
          </a:xfrm>
          <a:prstGeom prst="rect">
            <a:avLst/>
          </a:prstGeom>
          <a:noFill/>
          <a:ln w="9525">
            <a:noFill/>
            <a:miter lim="800000"/>
            <a:headEnd/>
            <a:tailEnd/>
          </a:ln>
        </p:spPr>
        <p:txBody>
          <a:bodyPr wrap="none">
            <a:prstTxWarp prst="textNoShape">
              <a:avLst/>
            </a:prstTxWarp>
            <a:spAutoFit/>
          </a:bodyPr>
          <a:lstStyle/>
          <a:p>
            <a:pPr eaLnBrk="0" hangingPunct="0"/>
            <a:r>
              <a:rPr lang="en-US"/>
              <a:t>Synapsis Formation is Progressive</a:t>
            </a:r>
          </a:p>
        </p:txBody>
      </p:sp>
      <p:sp>
        <p:nvSpPr>
          <p:cNvPr id="52230" name="Rectangle 8"/>
          <p:cNvSpPr>
            <a:spLocks noChangeArrowheads="1"/>
          </p:cNvSpPr>
          <p:nvPr/>
        </p:nvSpPr>
        <p:spPr bwMode="auto">
          <a:xfrm>
            <a:off x="4076700" y="3886200"/>
            <a:ext cx="228600" cy="609600"/>
          </a:xfrm>
          <a:prstGeom prst="rect">
            <a:avLst/>
          </a:prstGeom>
          <a:solidFill>
            <a:schemeClr val="bg1"/>
          </a:solidFill>
          <a:ln w="9525">
            <a:noFill/>
            <a:miter lim="800000"/>
            <a:headEnd/>
            <a:tailEnd/>
          </a:ln>
        </p:spPr>
        <p:txBody>
          <a:bodyPr wrap="none" anchor="ctr">
            <a:prstTxWarp prst="textNoShape">
              <a:avLst/>
            </a:prstTxWarp>
          </a:bodyPr>
          <a:lstStyle/>
          <a:p>
            <a:pPr eaLnBrk="0" hangingPunct="0"/>
            <a:endParaRPr lang="en-US"/>
          </a:p>
        </p:txBody>
      </p:sp>
      <p:grpSp>
        <p:nvGrpSpPr>
          <p:cNvPr id="3" name="Group 45"/>
          <p:cNvGrpSpPr>
            <a:grpSpLocks/>
          </p:cNvGrpSpPr>
          <p:nvPr/>
        </p:nvGrpSpPr>
        <p:grpSpPr bwMode="auto">
          <a:xfrm>
            <a:off x="4038600" y="914400"/>
            <a:ext cx="4953000" cy="5410200"/>
            <a:chOff x="2544" y="576"/>
            <a:chExt cx="3120" cy="3408"/>
          </a:xfrm>
        </p:grpSpPr>
        <p:grpSp>
          <p:nvGrpSpPr>
            <p:cNvPr id="4" name="Group 44"/>
            <p:cNvGrpSpPr>
              <a:grpSpLocks/>
            </p:cNvGrpSpPr>
            <p:nvPr/>
          </p:nvGrpSpPr>
          <p:grpSpPr bwMode="auto">
            <a:xfrm>
              <a:off x="2544" y="576"/>
              <a:ext cx="2660" cy="3408"/>
              <a:chOff x="2544" y="576"/>
              <a:chExt cx="2660" cy="3408"/>
            </a:xfrm>
          </p:grpSpPr>
          <p:grpSp>
            <p:nvGrpSpPr>
              <p:cNvPr id="5" name="Group 43"/>
              <p:cNvGrpSpPr>
                <a:grpSpLocks/>
              </p:cNvGrpSpPr>
              <p:nvPr/>
            </p:nvGrpSpPr>
            <p:grpSpPr bwMode="auto">
              <a:xfrm>
                <a:off x="2544" y="576"/>
                <a:ext cx="2660" cy="3408"/>
                <a:chOff x="2544" y="576"/>
                <a:chExt cx="2660" cy="3408"/>
              </a:xfrm>
            </p:grpSpPr>
            <p:pic>
              <p:nvPicPr>
                <p:cNvPr id="52236" name="Picture 2" descr="Fig13_Kineticsgraph"/>
                <p:cNvPicPr>
                  <a:picLocks noChangeAspect="1" noChangeArrowheads="1"/>
                </p:cNvPicPr>
                <p:nvPr/>
              </p:nvPicPr>
              <p:blipFill>
                <a:blip r:embed="rId9"/>
                <a:srcRect/>
                <a:stretch>
                  <a:fillRect/>
                </a:stretch>
              </p:blipFill>
              <p:spPr bwMode="auto">
                <a:xfrm>
                  <a:off x="2592" y="576"/>
                  <a:ext cx="2612" cy="3408"/>
                </a:xfrm>
                <a:prstGeom prst="rect">
                  <a:avLst/>
                </a:prstGeom>
                <a:noFill/>
                <a:ln w="9525">
                  <a:noFill/>
                  <a:miter lim="800000"/>
                  <a:headEnd/>
                  <a:tailEnd/>
                </a:ln>
              </p:spPr>
            </p:pic>
            <p:sp>
              <p:nvSpPr>
                <p:cNvPr id="52237" name="Rectangle 42"/>
                <p:cNvSpPr>
                  <a:spLocks noChangeArrowheads="1"/>
                </p:cNvSpPr>
                <p:nvPr/>
              </p:nvSpPr>
              <p:spPr bwMode="auto">
                <a:xfrm>
                  <a:off x="2544" y="2496"/>
                  <a:ext cx="192" cy="288"/>
                </a:xfrm>
                <a:prstGeom prst="rect">
                  <a:avLst/>
                </a:prstGeom>
                <a:solidFill>
                  <a:schemeClr val="bg1"/>
                </a:solidFill>
                <a:ln w="9525">
                  <a:noFill/>
                  <a:miter lim="800000"/>
                  <a:headEnd/>
                  <a:tailEnd/>
                </a:ln>
              </p:spPr>
              <p:txBody>
                <a:bodyPr wrap="none" anchor="ctr">
                  <a:prstTxWarp prst="textNoShape">
                    <a:avLst/>
                  </a:prstTxWarp>
                </a:bodyPr>
                <a:lstStyle/>
                <a:p>
                  <a:pPr eaLnBrk="0" hangingPunct="0"/>
                  <a:endParaRPr lang="en-US"/>
                </a:p>
              </p:txBody>
            </p:sp>
          </p:grpSp>
          <p:sp>
            <p:nvSpPr>
              <p:cNvPr id="52235" name="Text Box 7"/>
              <p:cNvSpPr txBox="1">
                <a:spLocks noChangeArrowheads="1"/>
              </p:cNvSpPr>
              <p:nvPr/>
            </p:nvSpPr>
            <p:spPr bwMode="auto">
              <a:xfrm rot="-5400000">
                <a:off x="2466" y="2607"/>
                <a:ext cx="348" cy="192"/>
              </a:xfrm>
              <a:prstGeom prst="rect">
                <a:avLst/>
              </a:prstGeom>
              <a:noFill/>
              <a:ln w="9525">
                <a:noFill/>
                <a:miter lim="800000"/>
                <a:headEnd/>
                <a:tailEnd/>
              </a:ln>
            </p:spPr>
            <p:txBody>
              <a:bodyPr wrap="none">
                <a:prstTxWarp prst="textNoShape">
                  <a:avLst/>
                </a:prstTxWarp>
                <a:spAutoFit/>
              </a:bodyPr>
              <a:lstStyle/>
              <a:p>
                <a:pPr eaLnBrk="0" hangingPunct="0"/>
                <a:r>
                  <a:rPr lang="en-US" sz="1400"/>
                  <a:t>(</a:t>
                </a:r>
                <a:r>
                  <a:rPr lang="en-US" sz="1400">
                    <a:latin typeface="Symbol" pitchFamily="1" charset="2"/>
                    <a:sym typeface="Symbol" pitchFamily="1" charset="2"/>
                  </a:rPr>
                  <a:t></a:t>
                </a:r>
                <a:r>
                  <a:rPr lang="en-US" sz="1400"/>
                  <a:t>m)</a:t>
                </a:r>
              </a:p>
            </p:txBody>
          </p:sp>
        </p:grpSp>
        <p:sp>
          <p:nvSpPr>
            <p:cNvPr id="52233" name="Text Box 6"/>
            <p:cNvSpPr txBox="1">
              <a:spLocks noChangeArrowheads="1"/>
            </p:cNvSpPr>
            <p:nvPr/>
          </p:nvSpPr>
          <p:spPr bwMode="auto">
            <a:xfrm>
              <a:off x="3984" y="3024"/>
              <a:ext cx="1680" cy="442"/>
            </a:xfrm>
            <a:prstGeom prst="rect">
              <a:avLst/>
            </a:prstGeom>
            <a:noFill/>
            <a:ln w="9525">
              <a:noFill/>
              <a:miter lim="800000"/>
              <a:headEnd/>
              <a:tailEnd/>
            </a:ln>
          </p:spPr>
          <p:txBody>
            <a:bodyPr>
              <a:prstTxWarp prst="textNoShape">
                <a:avLst/>
              </a:prstTxWarp>
              <a:spAutoFit/>
            </a:bodyPr>
            <a:lstStyle/>
            <a:p>
              <a:pPr eaLnBrk="0" hangingPunct="0"/>
              <a:r>
                <a:rPr lang="en-US" sz="2000"/>
                <a:t>rate = 5 x 10</a:t>
              </a:r>
              <a:r>
                <a:rPr lang="en-US" sz="2000" baseline="30000"/>
                <a:t>-4</a:t>
              </a:r>
              <a:r>
                <a:rPr lang="en-US" sz="2000">
                  <a:ea typeface="Symbol" pitchFamily="1" charset="2"/>
                  <a:cs typeface="Symbol" pitchFamily="1" charset="2"/>
                </a:rPr>
                <a:t> </a:t>
              </a:r>
              <a:r>
                <a:rPr lang="en-US" sz="2000">
                  <a:latin typeface="Symbol" pitchFamily="1" charset="2"/>
                  <a:ea typeface="Symbol" pitchFamily="1" charset="2"/>
                  <a:cs typeface="Symbol" pitchFamily="1" charset="2"/>
                  <a:sym typeface="Symbol" pitchFamily="1" charset="2"/>
                </a:rPr>
                <a:t></a:t>
              </a:r>
              <a:r>
                <a:rPr lang="en-US" sz="2000">
                  <a:ea typeface="Symbol" pitchFamily="1" charset="2"/>
                  <a:cs typeface="Symbol" pitchFamily="1" charset="2"/>
                </a:rPr>
                <a:t>m</a:t>
              </a:r>
              <a:r>
                <a:rPr lang="en-US" sz="2000"/>
                <a:t>/s</a:t>
              </a:r>
            </a:p>
            <a:p>
              <a:pPr eaLnBrk="0" hangingPunct="0"/>
              <a:r>
                <a:rPr lang="en-US" sz="2000"/>
                <a:t>completion = 75 min</a:t>
              </a: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90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45060"/>
                    </p:tgtEl>
                  </p:cond>
                </p:stCondLst>
                <p:endSync evt="end" delay="0">
                  <p:rtn val="all"/>
                </p:endSync>
                <p:childTnLst>
                  <p:par>
                    <p:cTn id="14" fill="hold" nodeType="clickPar">
                      <p:stCondLst>
                        <p:cond delay="0"/>
                      </p:stCondLst>
                      <p:childTnLst>
                        <p:par>
                          <p:cTn id="15" fill="hold" nodeType="withGroup">
                            <p:stCondLst>
                              <p:cond delay="0"/>
                            </p:stCondLst>
                            <p:childTnLst>
                              <p:par>
                                <p:cTn id="16" presetID="2" presetClass="mediacall" presetSubtype="0" fill="hold" nodeType="clickEffect">
                                  <p:stCondLst>
                                    <p:cond delay="0"/>
                                  </p:stCondLst>
                                  <p:childTnLst>
                                    <p:cmd type="call" cmd="togglePause">
                                      <p:cBhvr>
                                        <p:cTn id="17" dur="1" fill="hold"/>
                                        <p:tgtEl>
                                          <p:spTgt spid="45060"/>
                                        </p:tgtEl>
                                      </p:cBhvr>
                                    </p:cmd>
                                  </p:childTnLst>
                                </p:cTn>
                              </p:par>
                            </p:childTnLst>
                          </p:cTn>
                        </p:par>
                      </p:childTnLst>
                    </p:cTn>
                  </p:par>
                </p:childTnLst>
              </p:cTn>
              <p:nextCondLst>
                <p:cond evt="onClick" delay="0">
                  <p:tgtEl>
                    <p:spTgt spid="45060"/>
                  </p:tgtEl>
                </p:cond>
              </p:nextCondLst>
            </p:seq>
            <p:video>
              <p:cMediaNode>
                <p:cTn id="18" repeatCount="indefinite" fill="hold" display="0">
                  <p:stCondLst>
                    <p:cond delay="indefinite"/>
                  </p:stCondLst>
                  <p:endCondLst>
                    <p:cond evt="onNext" delay="0">
                      <p:tgtEl>
                        <p:sldTgt/>
                      </p:tgtEl>
                    </p:cond>
                    <p:cond evt="onPrev" delay="0">
                      <p:tgtEl>
                        <p:sldTgt/>
                      </p:tgtEl>
                    </p:cond>
                  </p:endCondLst>
                </p:cTn>
                <p:tgtEl>
                  <p:spTgt spid="45060"/>
                </p:tgtEl>
              </p:cMediaNode>
            </p:video>
            <p:seq concurrent="1" nextAc="seek">
              <p:cTn id="19" restart="whenNotActive" fill="hold" evtFilter="cancelBubble" nodeType="interactiveSeq">
                <p:stCondLst>
                  <p:cond evt="onClick" delay="0">
                    <p:tgtEl>
                      <p:spTgt spid="45061"/>
                    </p:tgtEl>
                  </p:cond>
                </p:stCondLst>
                <p:endSync evt="end" delay="0">
                  <p:rtn val="all"/>
                </p:endSync>
                <p:childTnLst>
                  <p:par>
                    <p:cTn id="20" fill="hold" nodeType="clickPar">
                      <p:stCondLst>
                        <p:cond delay="0"/>
                      </p:stCondLst>
                      <p:childTnLst>
                        <p:par>
                          <p:cTn id="21" fill="hold" nodeType="withGroup">
                            <p:stCondLst>
                              <p:cond delay="0"/>
                            </p:stCondLst>
                            <p:childTnLst>
                              <p:par>
                                <p:cTn id="22" presetID="2" presetClass="mediacall" presetSubtype="0" fill="hold" nodeType="clickEffect">
                                  <p:stCondLst>
                                    <p:cond delay="0"/>
                                  </p:stCondLst>
                                  <p:childTnLst>
                                    <p:cmd type="call" cmd="togglePause">
                                      <p:cBhvr>
                                        <p:cTn id="23" dur="1" fill="hold"/>
                                        <p:tgtEl>
                                          <p:spTgt spid="45061"/>
                                        </p:tgtEl>
                                      </p:cBhvr>
                                    </p:cmd>
                                  </p:childTnLst>
                                </p:cTn>
                              </p:par>
                            </p:childTnLst>
                          </p:cTn>
                        </p:par>
                      </p:childTnLst>
                    </p:cTn>
                  </p:par>
                </p:childTnLst>
              </p:cTn>
              <p:nextCondLst>
                <p:cond evt="onClick" delay="0">
                  <p:tgtEl>
                    <p:spTgt spid="45061"/>
                  </p:tgtEl>
                </p:cond>
              </p:nextCondLst>
            </p:seq>
            <p:video>
              <p:cMediaNode>
                <p:cTn id="24" repeatCount="indefinite" fill="hold" display="0">
                  <p:stCondLst>
                    <p:cond delay="indefinite"/>
                  </p:stCondLst>
                  <p:endCondLst>
                    <p:cond evt="onNext" delay="0">
                      <p:tgtEl>
                        <p:sldTgt/>
                      </p:tgtEl>
                    </p:cond>
                    <p:cond evt="onPrev" delay="0">
                      <p:tgtEl>
                        <p:sldTgt/>
                      </p:tgtEl>
                    </p:cond>
                  </p:endCondLst>
                </p:cTn>
                <p:tgtEl>
                  <p:spTgt spid="45061"/>
                </p:tgtEl>
              </p:cMediaNode>
            </p:video>
          </p:childTnLst>
        </p:cTn>
      </p:par>
    </p:tnLst>
    <p:bldLst>
      <p:bldP spid="3690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3865</TotalTime>
  <Words>2975</Words>
  <Application>Microsoft Macintosh PowerPoint</Application>
  <PresentationFormat>On-screen Show (4:3)</PresentationFormat>
  <Paragraphs>592</Paragraphs>
  <Slides>45</Slides>
  <Notes>25</Notes>
  <HiddenSlides>0</HiddenSlides>
  <MMClips>11</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Heated Objective</vt:lpstr>
      <vt:lpstr>Custom-made PDMS microfluidics </vt:lpstr>
      <vt:lpstr>Future Directions</vt:lpstr>
      <vt:lpstr>Stay Tuned</vt:lpstr>
      <vt:lpstr>PowerPoint Presentation</vt:lpstr>
      <vt:lpstr>Different Goals for Fixed vs. Live</vt:lpstr>
      <vt:lpstr>PowerPoint Presentation</vt:lpstr>
      <vt:lpstr>Typical ways to improve S/N in fixed samples </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Fung</dc:creator>
  <cp:lastModifiedBy>Jennifer Fung</cp:lastModifiedBy>
  <cp:revision>64</cp:revision>
  <dcterms:created xsi:type="dcterms:W3CDTF">2012-03-28T19:15:38Z</dcterms:created>
  <dcterms:modified xsi:type="dcterms:W3CDTF">2013-03-28T18:52:11Z</dcterms:modified>
</cp:coreProperties>
</file>